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301" r:id="rId2"/>
    <p:sldId id="302" r:id="rId3"/>
    <p:sldId id="303" r:id="rId4"/>
    <p:sldId id="304" r:id="rId5"/>
    <p:sldId id="305" r:id="rId6"/>
    <p:sldId id="306" r:id="rId7"/>
    <p:sldId id="307" r:id="rId8"/>
    <p:sldId id="308" r:id="rId9"/>
    <p:sldId id="309" r:id="rId10"/>
    <p:sldId id="310" r:id="rId11"/>
    <p:sldId id="311" r:id="rId12"/>
    <p:sldId id="312" r:id="rId13"/>
    <p:sldId id="313" r:id="rId14"/>
    <p:sldId id="314" r:id="rId15"/>
    <p:sldId id="315" r:id="rId16"/>
    <p:sldId id="316" r:id="rId17"/>
    <p:sldId id="317" r:id="rId18"/>
    <p:sldId id="31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36"/>
    <p:restoredTop sz="96170"/>
  </p:normalViewPr>
  <p:slideViewPr>
    <p:cSldViewPr snapToGrid="0">
      <p:cViewPr varScale="1">
        <p:scale>
          <a:sx n="113" d="100"/>
          <a:sy n="113" d="100"/>
        </p:scale>
        <p:origin x="184"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C7B9A4-BB0C-9748-AA49-9BF4FF15D085}" type="datetimeFigureOut">
              <a:rPr lang="en-US" smtClean="0"/>
              <a:t>7/28/23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68554A-1393-DB4B-9AC4-857637120741}" type="slidenum">
              <a:rPr lang="en-US" smtClean="0"/>
              <a:t>‹#›</a:t>
            </a:fld>
            <a:endParaRPr lang="en-US"/>
          </a:p>
        </p:txBody>
      </p:sp>
    </p:spTree>
    <p:extLst>
      <p:ext uri="{BB962C8B-B14F-4D97-AF65-F5344CB8AC3E}">
        <p14:creationId xmlns:p14="http://schemas.microsoft.com/office/powerpoint/2010/main" val="1533754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E01E-81C9-FD06-BAE7-54AEA8B6F5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8BBE5D-D1BB-DC81-2F34-8C9B6710BF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5B8E4C-0C49-E645-4D0C-1A35E006939D}"/>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FB6AE894-BC42-C856-3C63-9ECCDCBC1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E85258-0735-3F7D-96A7-D83F88A05A74}"/>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922474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98DEF-96F6-2D9E-7B0B-90C346AD09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A74883-2451-6383-CB9E-C38BF3428C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CEEEAD-088E-E3D7-8E94-D1A19404D112}"/>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11631833-DDBA-D6A6-648A-EACC341D0D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5957D3-3AB8-C607-A93D-3AB12A33A598}"/>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174466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BCC1FE-32B1-B255-8558-9F16F5D016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1E6135-EBF0-AF81-CAB6-16B9F96881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AC7CCD-E565-7FA0-0B68-DE84207E25C1}"/>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4B3E0BD8-3BCF-8A22-6ED2-38C0C165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F41D9-87DF-9E0C-C3CE-A3DF1D9CE98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4034961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AB94B-B756-8C17-AA18-C52FA27563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91E525-DA00-0FA7-A3C3-C3347498FD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343CA2-8993-7448-5CFE-4AB8AA80DAF2}"/>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E6918F27-9435-BF0A-38AE-748A8B28A5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5D3836-1C52-207D-E7D8-2CA092E6E82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996433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9D-19AD-AFF1-9201-88A60EF459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456583-FB9E-0BA6-DACA-8AEA6751D1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4B17AC-AC54-A17C-C874-C9D49BBE46F3}"/>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FA366808-41A0-703E-F7F8-CC775C9B01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B8D080-FD12-06A4-F58D-3EAB5C522A6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88514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24B99-5E46-52EE-B70D-087B131584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F8BC54-A813-BDAE-E81C-7D3E74EC15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986C76-7AD6-E928-D32C-3D90590EA8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A4F165-DEFD-F9AC-E566-F9D6231F9498}"/>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6" name="Footer Placeholder 5">
            <a:extLst>
              <a:ext uri="{FF2B5EF4-FFF2-40B4-BE49-F238E27FC236}">
                <a16:creationId xmlns:a16="http://schemas.microsoft.com/office/drawing/2014/main" id="{C4959CB6-09A8-7906-899C-BB4CD88F60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FA33C-59ED-AD43-D321-971721D30E0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2373439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C9D40-9F6A-8AAC-9341-07E9BF772F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02CAE4-6CD0-6C2F-1C44-FCB615A7D2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0A837E-9486-D7BA-30D2-4AF51C229A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15B1C2-5823-BABD-3780-060BDC568C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5F64C5-2DAC-97E1-E4FF-0F25EB8E01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5B6FED-F681-B9C1-2B7E-1B4556D7F8FF}"/>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8" name="Footer Placeholder 7">
            <a:extLst>
              <a:ext uri="{FF2B5EF4-FFF2-40B4-BE49-F238E27FC236}">
                <a16:creationId xmlns:a16="http://schemas.microsoft.com/office/drawing/2014/main" id="{68D799F7-0DD0-1CFA-6E0D-4DB1EFDFE5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88B4AA-1D89-3ECF-6165-D4B44742D50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20179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152B3-2743-7F58-CF8B-5F2DE3C6F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9D770A-6B76-1035-1020-223135BA500D}"/>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4" name="Footer Placeholder 3">
            <a:extLst>
              <a:ext uri="{FF2B5EF4-FFF2-40B4-BE49-F238E27FC236}">
                <a16:creationId xmlns:a16="http://schemas.microsoft.com/office/drawing/2014/main" id="{D312BC20-0A3F-21E8-70B6-432B1F326F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F81679-C2C2-6030-ED02-ADB5F6F37F7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58576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9F1D95-9BF1-4578-9EC4-B102D0B21245}"/>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3" name="Footer Placeholder 2">
            <a:extLst>
              <a:ext uri="{FF2B5EF4-FFF2-40B4-BE49-F238E27FC236}">
                <a16:creationId xmlns:a16="http://schemas.microsoft.com/office/drawing/2014/main" id="{BE99492E-4003-5117-86AF-D57F1D7DFC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7B3A81-9F30-DC9E-7141-6C1F8E3B904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802431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7ADE2-FC4F-B8EE-6AF4-56ECE19C9B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EEF89C-4A30-77CF-23B0-67F9FBBAE0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F9A5BC-FA3A-C181-E181-A3385F357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DC6CFE-AC48-EA6B-2C5B-2636C3446DA4}"/>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6" name="Footer Placeholder 5">
            <a:extLst>
              <a:ext uri="{FF2B5EF4-FFF2-40B4-BE49-F238E27FC236}">
                <a16:creationId xmlns:a16="http://schemas.microsoft.com/office/drawing/2014/main" id="{55A7E202-DB3C-0E5D-BDB1-50A43E4050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124FF8-89B4-3B1A-B12A-0F1BE9DA72D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594011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768C7-F758-268A-A767-9F7884D043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1EDCB8-7BCC-3F7A-348D-A185723322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533E52-47AA-5B9A-0D03-020C26178B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AF64C0-D0AB-5581-4B7D-96BD088EFC20}"/>
              </a:ext>
            </a:extLst>
          </p:cNvPr>
          <p:cNvSpPr>
            <a:spLocks noGrp="1"/>
          </p:cNvSpPr>
          <p:nvPr>
            <p:ph type="dt" sz="half" idx="10"/>
          </p:nvPr>
        </p:nvSpPr>
        <p:spPr/>
        <p:txBody>
          <a:bodyPr/>
          <a:lstStyle/>
          <a:p>
            <a:fld id="{08B70578-B394-9645-B56F-85ECA5B94EA5}" type="datetimeFigureOut">
              <a:rPr lang="en-US" smtClean="0"/>
              <a:t>7/28/23</a:t>
            </a:fld>
            <a:endParaRPr lang="en-US"/>
          </a:p>
        </p:txBody>
      </p:sp>
      <p:sp>
        <p:nvSpPr>
          <p:cNvPr id="6" name="Footer Placeholder 5">
            <a:extLst>
              <a:ext uri="{FF2B5EF4-FFF2-40B4-BE49-F238E27FC236}">
                <a16:creationId xmlns:a16="http://schemas.microsoft.com/office/drawing/2014/main" id="{8B91F253-8740-82C5-4584-F56D6571CC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317CE3-944E-B57D-40DB-7139EE5A9F91}"/>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4247512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2A2AC9-9782-68A8-0BE2-2D6661672C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02FEEA7-95B9-B8A4-DAE2-6EF8636E3C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EE0F7F-4870-6C40-CB58-DE9E29A846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70578-B394-9645-B56F-85ECA5B94EA5}" type="datetimeFigureOut">
              <a:rPr lang="en-US" smtClean="0"/>
              <a:t>7/28/23</a:t>
            </a:fld>
            <a:endParaRPr lang="en-US"/>
          </a:p>
        </p:txBody>
      </p:sp>
      <p:sp>
        <p:nvSpPr>
          <p:cNvPr id="5" name="Footer Placeholder 4">
            <a:extLst>
              <a:ext uri="{FF2B5EF4-FFF2-40B4-BE49-F238E27FC236}">
                <a16:creationId xmlns:a16="http://schemas.microsoft.com/office/drawing/2014/main" id="{7134B839-C778-627B-E4E6-0DC1EBD90F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401F08-9C63-60EA-0874-74E16894D4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654D0F-EC48-9040-92DA-5001B1C8B96E}" type="slidenum">
              <a:rPr lang="en-US" smtClean="0"/>
              <a:t>‹#›</a:t>
            </a:fld>
            <a:endParaRPr lang="en-US"/>
          </a:p>
        </p:txBody>
      </p:sp>
    </p:spTree>
    <p:extLst>
      <p:ext uri="{BB962C8B-B14F-4D97-AF65-F5344CB8AC3E}">
        <p14:creationId xmlns:p14="http://schemas.microsoft.com/office/powerpoint/2010/main" val="39070982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01F5E4-0748-BE73-726D-3C10C0ED88DC}"/>
              </a:ext>
            </a:extLst>
          </p:cNvPr>
          <p:cNvSpPr txBox="1"/>
          <p:nvPr/>
        </p:nvSpPr>
        <p:spPr>
          <a:xfrm>
            <a:off x="174929" y="1026122"/>
            <a:ext cx="11884927" cy="4905767"/>
          </a:xfrm>
          <a:prstGeom prst="rect">
            <a:avLst/>
          </a:prstGeom>
          <a:noFill/>
        </p:spPr>
        <p:txBody>
          <a:bodyPr wrap="square">
            <a:spAutoFit/>
          </a:bodyPr>
          <a:lstStyle/>
          <a:p>
            <a:pPr algn="l">
              <a:lnSpc>
                <a:spcPct val="150000"/>
              </a:lnSpc>
            </a:pPr>
            <a:r>
              <a:rPr lang="en-CA" sz="1400" b="0" i="0" dirty="0">
                <a:solidFill>
                  <a:srgbClr val="333333"/>
                </a:solidFill>
                <a:effectLst/>
                <a:latin typeface="Source Sans Pro" panose="020B0503030403020204" pitchFamily="34" charset="0"/>
              </a:rPr>
              <a:t>In this first of two modules, learn what streaming data is and get the essential knowledge to use Spark for Structured Streaming. Learn about data sources, streaming output modes, and supported data destinations. Learn about data operations considerations and discover how Spark Structured streaming listeners and checkpointing benefit streaming data processing. Discover how graph theory works with streaming data. You’ll gain insights into the advantages that Apache Spark </a:t>
            </a:r>
            <a:r>
              <a:rPr lang="en-CA" sz="1400" b="0" i="0" dirty="0" err="1">
                <a:solidFill>
                  <a:srgbClr val="333333"/>
                </a:solidFill>
                <a:effectLst/>
                <a:latin typeface="Source Sans Pro" panose="020B0503030403020204" pitchFamily="34" charset="0"/>
              </a:rPr>
              <a:t>GraphFrames</a:t>
            </a:r>
            <a:r>
              <a:rPr lang="en-CA" sz="1400" b="0" i="0" dirty="0">
                <a:solidFill>
                  <a:srgbClr val="333333"/>
                </a:solidFill>
                <a:effectLst/>
                <a:latin typeface="Source Sans Pro" panose="020B0503030403020204" pitchFamily="34" charset="0"/>
              </a:rPr>
              <a:t> offers and learn what qualities make data suitable for </a:t>
            </a:r>
            <a:r>
              <a:rPr lang="en-CA" sz="1400" b="0" i="0" dirty="0" err="1">
                <a:solidFill>
                  <a:srgbClr val="333333"/>
                </a:solidFill>
                <a:effectLst/>
                <a:latin typeface="Source Sans Pro" panose="020B0503030403020204" pitchFamily="34" charset="0"/>
              </a:rPr>
              <a:t>GraphFrames</a:t>
            </a:r>
            <a:r>
              <a:rPr lang="en-CA" sz="1400" b="0" i="0" dirty="0">
                <a:solidFill>
                  <a:srgbClr val="333333"/>
                </a:solidFill>
                <a:effectLst/>
                <a:latin typeface="Source Sans Pro" panose="020B0503030403020204" pitchFamily="34" charset="0"/>
              </a:rPr>
              <a:t> processing. Then, explore ETL and learn how to use Apache Spark for data extraction, transformation, and loading, put your newfound knowledge to practice, and gain practical, real-world skills in the ETL for Machine Learning Pipelines hands-on lab.</a:t>
            </a:r>
          </a:p>
          <a:p>
            <a:pPr algn="l">
              <a:lnSpc>
                <a:spcPct val="150000"/>
              </a:lnSpc>
            </a:pPr>
            <a:endParaRPr lang="en-CA" sz="1400" b="0" i="0" dirty="0">
              <a:solidFill>
                <a:srgbClr val="333333"/>
              </a:solidFill>
              <a:effectLst/>
              <a:latin typeface="Source Sans Pro" panose="020B0503030403020204" pitchFamily="34" charset="0"/>
            </a:endParaRPr>
          </a:p>
          <a:p>
            <a:pPr algn="l">
              <a:lnSpc>
                <a:spcPct val="150000"/>
              </a:lnSpc>
            </a:pPr>
            <a:r>
              <a:rPr lang="en-CA" sz="1400" b="1" i="0" dirty="0">
                <a:solidFill>
                  <a:srgbClr val="333333"/>
                </a:solidFill>
                <a:effectLst/>
                <a:latin typeface="Source Sans Pro" panose="020B0503030403020204" pitchFamily="34" charset="0"/>
              </a:rPr>
              <a:t>Learning Objectives</a:t>
            </a:r>
          </a:p>
          <a:p>
            <a:pPr algn="l">
              <a:lnSpc>
                <a:spcPct val="150000"/>
              </a:lnSpc>
            </a:pPr>
            <a:endParaRPr lang="en-CA" sz="1400" b="1" i="0" dirty="0">
              <a:solidFill>
                <a:srgbClr val="333333"/>
              </a:solidFill>
              <a:effectLst/>
              <a:latin typeface="Source Sans Pro" panose="020B0503030403020204" pitchFamily="34" charset="0"/>
            </a:endParaRPr>
          </a:p>
          <a:p>
            <a:pPr algn="l">
              <a:lnSpc>
                <a:spcPct val="150000"/>
              </a:lnSpc>
              <a:buFont typeface="Arial" panose="020B0604020202020204" pitchFamily="34" charset="0"/>
              <a:buChar char="•"/>
            </a:pPr>
            <a:r>
              <a:rPr lang="en-CA" sz="1400" b="0" i="0" dirty="0">
                <a:solidFill>
                  <a:srgbClr val="333333"/>
                </a:solidFill>
                <a:effectLst/>
                <a:latin typeface="Source Sans Pro" panose="020B0503030403020204" pitchFamily="34" charset="0"/>
              </a:rPr>
              <a:t>Define streaming data and describes Spark Structured Streaming, its data sources, streaming output modes, supported data sinks, data operations, listeners and checkpointing.</a:t>
            </a:r>
          </a:p>
          <a:p>
            <a:pPr algn="l">
              <a:lnSpc>
                <a:spcPct val="150000"/>
              </a:lnSpc>
              <a:buFont typeface="Arial" panose="020B0604020202020204" pitchFamily="34" charset="0"/>
              <a:buChar char="•"/>
            </a:pPr>
            <a:r>
              <a:rPr lang="en-CA" sz="1400" b="0" i="0" dirty="0">
                <a:solidFill>
                  <a:srgbClr val="333333"/>
                </a:solidFill>
                <a:effectLst/>
                <a:latin typeface="Source Sans Pro" panose="020B0503030403020204" pitchFamily="34" charset="0"/>
              </a:rPr>
              <a:t>Define graph theory, describe Apache Spark </a:t>
            </a:r>
            <a:r>
              <a:rPr lang="en-CA" sz="1400" b="0" i="0" dirty="0" err="1">
                <a:solidFill>
                  <a:srgbClr val="333333"/>
                </a:solidFill>
                <a:effectLst/>
                <a:latin typeface="Source Sans Pro" panose="020B0503030403020204" pitchFamily="34" charset="0"/>
              </a:rPr>
              <a:t>GraphFrames</a:t>
            </a:r>
            <a:r>
              <a:rPr lang="en-CA" sz="1400" b="0" i="0" dirty="0">
                <a:solidFill>
                  <a:srgbClr val="333333"/>
                </a:solidFill>
                <a:effectLst/>
                <a:latin typeface="Source Sans Pro" panose="020B0503030403020204" pitchFamily="34" charset="0"/>
              </a:rPr>
              <a:t>, and identify data suitable for </a:t>
            </a:r>
            <a:r>
              <a:rPr lang="en-CA" sz="1400" b="0" i="0" dirty="0" err="1">
                <a:solidFill>
                  <a:srgbClr val="333333"/>
                </a:solidFill>
                <a:effectLst/>
                <a:latin typeface="Source Sans Pro" panose="020B0503030403020204" pitchFamily="34" charset="0"/>
              </a:rPr>
              <a:t>GraphFrames</a:t>
            </a:r>
            <a:r>
              <a:rPr lang="en-CA" sz="1400" b="0" i="0" dirty="0">
                <a:solidFill>
                  <a:srgbClr val="333333"/>
                </a:solidFill>
                <a:effectLst/>
                <a:latin typeface="Source Sans Pro" panose="020B0503030403020204" pitchFamily="34" charset="0"/>
              </a:rPr>
              <a:t>.</a:t>
            </a:r>
          </a:p>
          <a:p>
            <a:pPr algn="l">
              <a:lnSpc>
                <a:spcPct val="150000"/>
              </a:lnSpc>
              <a:buFont typeface="Arial" panose="020B0604020202020204" pitchFamily="34" charset="0"/>
              <a:buChar char="•"/>
            </a:pPr>
            <a:r>
              <a:rPr lang="en-CA" sz="1400" b="0" i="0" dirty="0">
                <a:solidFill>
                  <a:srgbClr val="333333"/>
                </a:solidFill>
                <a:effectLst/>
                <a:latin typeface="Source Sans Pro" panose="020B0503030403020204" pitchFamily="34" charset="0"/>
              </a:rPr>
              <a:t>Define ETL (Extract, Transform, Load).</a:t>
            </a:r>
          </a:p>
          <a:p>
            <a:pPr algn="l">
              <a:lnSpc>
                <a:spcPct val="150000"/>
              </a:lnSpc>
              <a:buFont typeface="Arial" panose="020B0604020202020204" pitchFamily="34" charset="0"/>
              <a:buChar char="•"/>
            </a:pPr>
            <a:r>
              <a:rPr lang="en-CA" sz="1400" b="0" i="0" dirty="0">
                <a:solidFill>
                  <a:srgbClr val="333333"/>
                </a:solidFill>
                <a:effectLst/>
                <a:latin typeface="Source Sans Pro" panose="020B0503030403020204" pitchFamily="34" charset="0"/>
              </a:rPr>
              <a:t>Explain how to create component-oriented data science pipelines by using CLAIMED, </a:t>
            </a:r>
            <a:r>
              <a:rPr lang="en-CA" sz="1400" b="0" i="0" dirty="0" err="1">
                <a:solidFill>
                  <a:srgbClr val="333333"/>
                </a:solidFill>
                <a:effectLst/>
                <a:latin typeface="Source Sans Pro" panose="020B0503030403020204" pitchFamily="34" charset="0"/>
              </a:rPr>
              <a:t>Elyra</a:t>
            </a:r>
            <a:r>
              <a:rPr lang="en-CA" sz="1400" b="0" i="0" dirty="0">
                <a:solidFill>
                  <a:srgbClr val="333333"/>
                </a:solidFill>
                <a:effectLst/>
                <a:latin typeface="Source Sans Pro" panose="020B0503030403020204" pitchFamily="34" charset="0"/>
              </a:rPr>
              <a:t>, </a:t>
            </a:r>
            <a:r>
              <a:rPr lang="en-CA" sz="1400" b="0" i="0" dirty="0" err="1">
                <a:solidFill>
                  <a:srgbClr val="333333"/>
                </a:solidFill>
                <a:effectLst/>
                <a:latin typeface="Source Sans Pro" panose="020B0503030403020204" pitchFamily="34" charset="0"/>
              </a:rPr>
              <a:t>KubeFlow</a:t>
            </a:r>
            <a:r>
              <a:rPr lang="en-CA" sz="1400" b="0" i="0" dirty="0">
                <a:solidFill>
                  <a:srgbClr val="333333"/>
                </a:solidFill>
                <a:effectLst/>
                <a:latin typeface="Source Sans Pro" panose="020B0503030403020204" pitchFamily="34" charset="0"/>
              </a:rPr>
              <a:t> </a:t>
            </a:r>
            <a:r>
              <a:rPr lang="en-CA" sz="1400" b="0" i="0" dirty="0" err="1">
                <a:solidFill>
                  <a:srgbClr val="333333"/>
                </a:solidFill>
                <a:effectLst/>
                <a:latin typeface="Source Sans Pro" panose="020B0503030403020204" pitchFamily="34" charset="0"/>
              </a:rPr>
              <a:t>piplines</a:t>
            </a:r>
            <a:r>
              <a:rPr lang="en-CA" sz="1400" b="0" i="0" dirty="0">
                <a:solidFill>
                  <a:srgbClr val="333333"/>
                </a:solidFill>
                <a:effectLst/>
                <a:latin typeface="Source Sans Pro" panose="020B0503030403020204" pitchFamily="34" charset="0"/>
              </a:rPr>
              <a:t>, MLX, and Kubernetes.</a:t>
            </a:r>
          </a:p>
          <a:p>
            <a:pPr algn="l">
              <a:lnSpc>
                <a:spcPct val="150000"/>
              </a:lnSpc>
              <a:buFont typeface="Arial" panose="020B0604020202020204" pitchFamily="34" charset="0"/>
              <a:buChar char="•"/>
            </a:pPr>
            <a:r>
              <a:rPr lang="en-CA" sz="1400" b="0" i="0" dirty="0">
                <a:solidFill>
                  <a:srgbClr val="333333"/>
                </a:solidFill>
                <a:effectLst/>
                <a:latin typeface="Source Sans Pro" panose="020B0503030403020204" pitchFamily="34" charset="0"/>
              </a:rPr>
              <a:t>Extract, transform, and load data using Apache Spark.</a:t>
            </a:r>
          </a:p>
        </p:txBody>
      </p:sp>
      <p:sp>
        <p:nvSpPr>
          <p:cNvPr id="6" name="TextBox 5">
            <a:extLst>
              <a:ext uri="{FF2B5EF4-FFF2-40B4-BE49-F238E27FC236}">
                <a16:creationId xmlns:a16="http://schemas.microsoft.com/office/drawing/2014/main" id="{2AD6665F-2B47-F452-7818-509B275E26DB}"/>
              </a:ext>
            </a:extLst>
          </p:cNvPr>
          <p:cNvSpPr txBox="1"/>
          <p:nvPr/>
        </p:nvSpPr>
        <p:spPr>
          <a:xfrm>
            <a:off x="5471139" y="300232"/>
            <a:ext cx="1292506" cy="646331"/>
          </a:xfrm>
          <a:prstGeom prst="rect">
            <a:avLst/>
          </a:prstGeom>
          <a:noFill/>
        </p:spPr>
        <p:txBody>
          <a:bodyPr wrap="square">
            <a:spAutoFit/>
          </a:bodyPr>
          <a:lstStyle/>
          <a:p>
            <a:r>
              <a:rPr lang="en-US" sz="1800" dirty="0"/>
              <a:t>Week-1</a:t>
            </a:r>
          </a:p>
          <a:p>
            <a:endParaRPr lang="en-US" sz="1800" dirty="0"/>
          </a:p>
        </p:txBody>
      </p:sp>
      <p:sp>
        <p:nvSpPr>
          <p:cNvPr id="8" name="TextBox 7">
            <a:extLst>
              <a:ext uri="{FF2B5EF4-FFF2-40B4-BE49-F238E27FC236}">
                <a16:creationId xmlns:a16="http://schemas.microsoft.com/office/drawing/2014/main" id="{7A8698C0-5095-2F97-1B8E-47B3B88EADF9}"/>
              </a:ext>
            </a:extLst>
          </p:cNvPr>
          <p:cNvSpPr txBox="1"/>
          <p:nvPr/>
        </p:nvSpPr>
        <p:spPr>
          <a:xfrm>
            <a:off x="174929" y="313006"/>
            <a:ext cx="4386805" cy="369332"/>
          </a:xfrm>
          <a:prstGeom prst="rect">
            <a:avLst/>
          </a:prstGeom>
          <a:noFill/>
        </p:spPr>
        <p:txBody>
          <a:bodyPr wrap="square">
            <a:spAutoFit/>
          </a:bodyPr>
          <a:lstStyle/>
          <a:p>
            <a:r>
              <a:rPr lang="en-US" sz="1800" b="1" u="sng" dirty="0">
                <a:solidFill>
                  <a:schemeClr val="accent5"/>
                </a:solidFill>
              </a:rPr>
              <a:t>Spark Streaming for Data Engineering</a:t>
            </a:r>
          </a:p>
        </p:txBody>
      </p:sp>
    </p:spTree>
    <p:extLst>
      <p:ext uri="{BB962C8B-B14F-4D97-AF65-F5344CB8AC3E}">
        <p14:creationId xmlns:p14="http://schemas.microsoft.com/office/powerpoint/2010/main" val="4224262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9CC2DEC-D897-E539-0041-F7E5C2E7A6C3}"/>
              </a:ext>
            </a:extLst>
          </p:cNvPr>
          <p:cNvPicPr>
            <a:picLocks noChangeAspect="1"/>
          </p:cNvPicPr>
          <p:nvPr/>
        </p:nvPicPr>
        <p:blipFill>
          <a:blip r:embed="rId2"/>
          <a:stretch>
            <a:fillRect/>
          </a:stretch>
        </p:blipFill>
        <p:spPr>
          <a:xfrm>
            <a:off x="149577" y="261761"/>
            <a:ext cx="4622800" cy="2247900"/>
          </a:xfrm>
          <a:prstGeom prst="rect">
            <a:avLst/>
          </a:prstGeom>
        </p:spPr>
      </p:pic>
      <p:sp>
        <p:nvSpPr>
          <p:cNvPr id="4" name="TextBox 3">
            <a:extLst>
              <a:ext uri="{FF2B5EF4-FFF2-40B4-BE49-F238E27FC236}">
                <a16:creationId xmlns:a16="http://schemas.microsoft.com/office/drawing/2014/main" id="{57B6D512-CF45-22B1-4CED-7D2E7B8A5D49}"/>
              </a:ext>
            </a:extLst>
          </p:cNvPr>
          <p:cNvSpPr txBox="1"/>
          <p:nvPr/>
        </p:nvSpPr>
        <p:spPr>
          <a:xfrm>
            <a:off x="4955822" y="261761"/>
            <a:ext cx="7236177" cy="2321020"/>
          </a:xfrm>
          <a:prstGeom prst="rect">
            <a:avLst/>
          </a:prstGeom>
          <a:noFill/>
        </p:spPr>
        <p:txBody>
          <a:bodyPr wrap="square">
            <a:spAutoFit/>
          </a:bodyPr>
          <a:lstStyle/>
          <a:p>
            <a:pPr algn="l">
              <a:lnSpc>
                <a:spcPct val="150000"/>
              </a:lnSpc>
            </a:pPr>
            <a:r>
              <a:rPr lang="en-CA" sz="1400" b="0" i="0" dirty="0" err="1">
                <a:solidFill>
                  <a:srgbClr val="333333"/>
                </a:solidFill>
                <a:effectLst/>
                <a:latin typeface="OpenSans"/>
              </a:rPr>
              <a:t>GraphFrames</a:t>
            </a:r>
            <a:r>
              <a:rPr lang="en-CA" sz="1400" b="0" i="0" dirty="0">
                <a:solidFill>
                  <a:srgbClr val="333333"/>
                </a:solidFill>
                <a:effectLst/>
                <a:latin typeface="OpenSans"/>
              </a:rPr>
              <a:t> currently supports the following widely used algorithms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Breadth-first search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Connected components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Label Propagation Algorithm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PageRank </a:t>
            </a:r>
            <a:endParaRPr lang="en-CA" sz="1400" dirty="0">
              <a:solidFill>
                <a:srgbClr val="333333"/>
              </a:solidFill>
              <a:latin typeface="OpenSans"/>
            </a:endParaRP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Shortest paths</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Triangle count</a:t>
            </a:r>
          </a:p>
        </p:txBody>
      </p:sp>
      <p:pic>
        <p:nvPicPr>
          <p:cNvPr id="5" name="Picture 4">
            <a:extLst>
              <a:ext uri="{FF2B5EF4-FFF2-40B4-BE49-F238E27FC236}">
                <a16:creationId xmlns:a16="http://schemas.microsoft.com/office/drawing/2014/main" id="{03EC596A-A501-F646-9F58-9D76951A8523}"/>
              </a:ext>
            </a:extLst>
          </p:cNvPr>
          <p:cNvPicPr>
            <a:picLocks noChangeAspect="1"/>
          </p:cNvPicPr>
          <p:nvPr/>
        </p:nvPicPr>
        <p:blipFill>
          <a:blip r:embed="rId3"/>
          <a:stretch>
            <a:fillRect/>
          </a:stretch>
        </p:blipFill>
        <p:spPr>
          <a:xfrm>
            <a:off x="0" y="3151266"/>
            <a:ext cx="6977345" cy="3138052"/>
          </a:xfrm>
          <a:prstGeom prst="rect">
            <a:avLst/>
          </a:prstGeom>
        </p:spPr>
      </p:pic>
      <p:sp>
        <p:nvSpPr>
          <p:cNvPr id="7" name="TextBox 6">
            <a:extLst>
              <a:ext uri="{FF2B5EF4-FFF2-40B4-BE49-F238E27FC236}">
                <a16:creationId xmlns:a16="http://schemas.microsoft.com/office/drawing/2014/main" id="{7EF25525-B924-824A-B4CE-E6597CAE7A4B}"/>
              </a:ext>
            </a:extLst>
          </p:cNvPr>
          <p:cNvSpPr txBox="1"/>
          <p:nvPr/>
        </p:nvSpPr>
        <p:spPr>
          <a:xfrm>
            <a:off x="6592712" y="3708654"/>
            <a:ext cx="5452532" cy="232102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1F1F1F"/>
                </a:solidFill>
                <a:effectLst/>
                <a:latin typeface="Source Sans Pro" panose="020B0503030403020204" pitchFamily="34" charset="0"/>
              </a:rPr>
              <a:t>A notable everyday use of an algorithm is PageRank.</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As reported by Wikipedia, </a:t>
            </a:r>
            <a:r>
              <a:rPr lang="en-CA" sz="1400" b="1" i="0" dirty="0">
                <a:solidFill>
                  <a:srgbClr val="333333"/>
                </a:solidFill>
                <a:effectLst/>
                <a:latin typeface="OpenSans"/>
              </a:rPr>
              <a:t>PageRank,</a:t>
            </a:r>
            <a:r>
              <a:rPr lang="en-CA" sz="1400" b="0" i="0" dirty="0">
                <a:solidFill>
                  <a:srgbClr val="333333"/>
                </a:solidFill>
                <a:effectLst/>
                <a:latin typeface="OpenSans"/>
              </a:rPr>
              <a:t> originally </a:t>
            </a:r>
            <a:r>
              <a:rPr lang="en-CA" sz="1400" b="1" i="0" dirty="0">
                <a:solidFill>
                  <a:srgbClr val="333333"/>
                </a:solidFill>
                <a:effectLst/>
                <a:latin typeface="OpenSans"/>
              </a:rPr>
              <a:t>developed by Google, </a:t>
            </a:r>
            <a:r>
              <a:rPr lang="en-CA" sz="1400" b="0" i="0" dirty="0">
                <a:solidFill>
                  <a:srgbClr val="333333"/>
                </a:solidFill>
                <a:effectLst/>
                <a:latin typeface="OpenSans"/>
              </a:rPr>
              <a:t>is the algorithm </a:t>
            </a:r>
            <a:r>
              <a:rPr lang="en-CA" sz="1400" b="0" i="0" dirty="0">
                <a:solidFill>
                  <a:srgbClr val="333333"/>
                </a:solidFill>
                <a:effectLst/>
                <a:highlight>
                  <a:srgbClr val="FFFF00"/>
                </a:highlight>
                <a:latin typeface="OpenSans"/>
              </a:rPr>
              <a:t>used to measure importance</a:t>
            </a:r>
            <a:r>
              <a:rPr lang="en-CA" sz="1400" b="0" i="0" dirty="0">
                <a:solidFill>
                  <a:srgbClr val="333333"/>
                </a:solidFill>
                <a:effectLst/>
                <a:latin typeface="OpenSans"/>
              </a:rPr>
              <a:t>, and rank web pages for their search engine.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If you’re interested in how Google currently returns search results, the Google search blog pages provide algorithm descriptions in non-technical but interesting detail. </a:t>
            </a:r>
          </a:p>
        </p:txBody>
      </p:sp>
    </p:spTree>
    <p:extLst>
      <p:ext uri="{BB962C8B-B14F-4D97-AF65-F5344CB8AC3E}">
        <p14:creationId xmlns:p14="http://schemas.microsoft.com/office/powerpoint/2010/main" val="3577790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96C221-F44E-FA0A-58E9-B3FFBA305B70}"/>
              </a:ext>
            </a:extLst>
          </p:cNvPr>
          <p:cNvPicPr>
            <a:picLocks noChangeAspect="1"/>
          </p:cNvPicPr>
          <p:nvPr/>
        </p:nvPicPr>
        <p:blipFill>
          <a:blip r:embed="rId2"/>
          <a:stretch>
            <a:fillRect/>
          </a:stretch>
        </p:blipFill>
        <p:spPr>
          <a:xfrm>
            <a:off x="0" y="2632691"/>
            <a:ext cx="6863257" cy="3440731"/>
          </a:xfrm>
          <a:prstGeom prst="rect">
            <a:avLst/>
          </a:prstGeom>
        </p:spPr>
      </p:pic>
      <p:pic>
        <p:nvPicPr>
          <p:cNvPr id="5" name="Picture 4">
            <a:extLst>
              <a:ext uri="{FF2B5EF4-FFF2-40B4-BE49-F238E27FC236}">
                <a16:creationId xmlns:a16="http://schemas.microsoft.com/office/drawing/2014/main" id="{6CFA49C6-7DA6-61BF-003C-888FB856BD9B}"/>
              </a:ext>
            </a:extLst>
          </p:cNvPr>
          <p:cNvPicPr>
            <a:picLocks noChangeAspect="1"/>
          </p:cNvPicPr>
          <p:nvPr/>
        </p:nvPicPr>
        <p:blipFill>
          <a:blip r:embed="rId3"/>
          <a:stretch>
            <a:fillRect/>
          </a:stretch>
        </p:blipFill>
        <p:spPr>
          <a:xfrm>
            <a:off x="134056" y="91016"/>
            <a:ext cx="4699000" cy="2070100"/>
          </a:xfrm>
          <a:prstGeom prst="rect">
            <a:avLst/>
          </a:prstGeom>
        </p:spPr>
      </p:pic>
      <p:sp>
        <p:nvSpPr>
          <p:cNvPr id="7" name="TextBox 6">
            <a:extLst>
              <a:ext uri="{FF2B5EF4-FFF2-40B4-BE49-F238E27FC236}">
                <a16:creationId xmlns:a16="http://schemas.microsoft.com/office/drawing/2014/main" id="{729FF971-CD42-5E74-1BA1-48F579EAF114}"/>
              </a:ext>
            </a:extLst>
          </p:cNvPr>
          <p:cNvSpPr txBox="1"/>
          <p:nvPr/>
        </p:nvSpPr>
        <p:spPr>
          <a:xfrm>
            <a:off x="4833056" y="12699"/>
            <a:ext cx="7358944" cy="153151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Generally speaking, the type of data suited for </a:t>
            </a:r>
            <a:r>
              <a:rPr lang="en-CA" sz="1600" b="0" i="0" dirty="0" err="1">
                <a:solidFill>
                  <a:srgbClr val="333333"/>
                </a:solidFill>
                <a:effectLst/>
                <a:latin typeface="OpenSans"/>
              </a:rPr>
              <a:t>GraphFrames</a:t>
            </a:r>
            <a:r>
              <a:rPr lang="en-CA" sz="1600" b="0" i="0" dirty="0">
                <a:solidFill>
                  <a:srgbClr val="333333"/>
                </a:solidFill>
                <a:effectLst/>
                <a:latin typeface="OpenSans"/>
              </a:rPr>
              <a:t> is any data that can be modeled with connecting relationships.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You can use </a:t>
            </a:r>
            <a:r>
              <a:rPr lang="en-CA" sz="1600" b="0" i="0" dirty="0" err="1">
                <a:solidFill>
                  <a:srgbClr val="333333"/>
                </a:solidFill>
                <a:effectLst/>
                <a:latin typeface="OpenSans"/>
              </a:rPr>
              <a:t>GraphFrames</a:t>
            </a:r>
            <a:r>
              <a:rPr lang="en-CA" sz="1600" b="0" i="0" dirty="0">
                <a:solidFill>
                  <a:srgbClr val="333333"/>
                </a:solidFill>
                <a:effectLst/>
                <a:latin typeface="OpenSans"/>
              </a:rPr>
              <a:t> to compute the strength and direction of the relationship.</a:t>
            </a:r>
          </a:p>
        </p:txBody>
      </p:sp>
      <p:sp>
        <p:nvSpPr>
          <p:cNvPr id="9" name="TextBox 8">
            <a:extLst>
              <a:ext uri="{FF2B5EF4-FFF2-40B4-BE49-F238E27FC236}">
                <a16:creationId xmlns:a16="http://schemas.microsoft.com/office/drawing/2014/main" id="{12F94481-0CB3-5933-21A9-9A9D6941A170}"/>
              </a:ext>
            </a:extLst>
          </p:cNvPr>
          <p:cNvSpPr txBox="1"/>
          <p:nvPr/>
        </p:nvSpPr>
        <p:spPr>
          <a:xfrm>
            <a:off x="6863257" y="2707798"/>
            <a:ext cx="5328743" cy="3290516"/>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In this example, a graph where people are vertices, and the relationship between people is represented by an edge with a property indicating if they are friends with a person or follow another person on a social media site.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In this example, we can see that Alice and Esther are friends. </a:t>
            </a:r>
          </a:p>
          <a:p>
            <a:pPr marL="285750" indent="-285750" algn="l">
              <a:lnSpc>
                <a:spcPct val="150000"/>
              </a:lnSpc>
              <a:buFont typeface="Arial" panose="020B0604020202020204" pitchFamily="34" charset="0"/>
              <a:buChar char="•"/>
            </a:pPr>
            <a:r>
              <a:rPr lang="en-CA" sz="1400" b="0" i="0" u="sng" dirty="0" err="1">
                <a:solidFill>
                  <a:srgbClr val="333333"/>
                </a:solidFill>
                <a:effectLst/>
                <a:latin typeface="OpenSans"/>
              </a:rPr>
              <a:t>GraphFrames</a:t>
            </a:r>
            <a:r>
              <a:rPr lang="en-CA" sz="1400" b="0" i="0" u="sng" dirty="0">
                <a:solidFill>
                  <a:srgbClr val="333333"/>
                </a:solidFill>
                <a:effectLst/>
                <a:latin typeface="OpenSans"/>
              </a:rPr>
              <a:t> produces </a:t>
            </a:r>
            <a:r>
              <a:rPr lang="en-CA" sz="1400" b="1" i="0" u="sng" dirty="0">
                <a:solidFill>
                  <a:srgbClr val="333333"/>
                </a:solidFill>
                <a:effectLst/>
                <a:latin typeface="OpenSans"/>
              </a:rPr>
              <a:t>two </a:t>
            </a:r>
            <a:r>
              <a:rPr lang="en-CA" sz="1400" b="1" i="0" u="sng" dirty="0" err="1">
                <a:solidFill>
                  <a:srgbClr val="333333"/>
                </a:solidFill>
                <a:effectLst/>
                <a:latin typeface="OpenSans"/>
              </a:rPr>
              <a:t>DataFrames</a:t>
            </a:r>
            <a:r>
              <a:rPr lang="en-CA" sz="1400" b="1" i="0" u="sng" dirty="0">
                <a:solidFill>
                  <a:srgbClr val="333333"/>
                </a:solidFill>
                <a:effectLst/>
                <a:latin typeface="OpenSans"/>
              </a:rPr>
              <a:t> </a:t>
            </a:r>
            <a:r>
              <a:rPr lang="en-CA" sz="1400" b="0" i="0" dirty="0">
                <a:solidFill>
                  <a:srgbClr val="333333"/>
                </a:solidFill>
                <a:effectLst/>
                <a:latin typeface="OpenSans"/>
              </a:rPr>
              <a:t>from this data, </a:t>
            </a:r>
            <a:r>
              <a:rPr lang="en-CA" sz="1400" b="1" i="0" dirty="0">
                <a:solidFill>
                  <a:srgbClr val="333333"/>
                </a:solidFill>
                <a:effectLst/>
                <a:latin typeface="OpenSans"/>
              </a:rPr>
              <a:t>one </a:t>
            </a:r>
            <a:r>
              <a:rPr lang="en-CA" sz="1400" b="1" i="0" dirty="0" err="1">
                <a:solidFill>
                  <a:srgbClr val="333333"/>
                </a:solidFill>
                <a:effectLst/>
                <a:latin typeface="OpenSans"/>
              </a:rPr>
              <a:t>DataFrame</a:t>
            </a:r>
            <a:r>
              <a:rPr lang="en-CA" sz="1400" b="1" i="0" dirty="0">
                <a:solidFill>
                  <a:srgbClr val="333333"/>
                </a:solidFill>
                <a:effectLst/>
                <a:latin typeface="OpenSans"/>
              </a:rPr>
              <a:t> for </a:t>
            </a:r>
            <a:r>
              <a:rPr lang="en-CA" sz="1400" b="1" i="0" dirty="0">
                <a:solidFill>
                  <a:schemeClr val="accent2"/>
                </a:solidFill>
                <a:effectLst/>
                <a:latin typeface="OpenSans"/>
              </a:rPr>
              <a:t>the vertices</a:t>
            </a:r>
            <a:r>
              <a:rPr lang="en-CA" sz="1400" b="0" i="0" dirty="0">
                <a:solidFill>
                  <a:schemeClr val="accent2"/>
                </a:solidFill>
                <a:effectLst/>
                <a:latin typeface="OpenSans"/>
              </a:rPr>
              <a:t> </a:t>
            </a:r>
            <a:r>
              <a:rPr lang="en-CA" sz="1400" b="0" i="0" dirty="0">
                <a:solidFill>
                  <a:srgbClr val="333333"/>
                </a:solidFill>
                <a:effectLst/>
                <a:latin typeface="OpenSans"/>
              </a:rPr>
              <a:t>that list the people and </a:t>
            </a:r>
            <a:r>
              <a:rPr lang="en-CA" sz="1400" b="1" i="0" dirty="0">
                <a:solidFill>
                  <a:srgbClr val="333333"/>
                </a:solidFill>
                <a:effectLst/>
                <a:latin typeface="OpenSans"/>
              </a:rPr>
              <a:t>one </a:t>
            </a:r>
            <a:r>
              <a:rPr lang="en-CA" sz="1400" b="1" i="0" dirty="0" err="1">
                <a:solidFill>
                  <a:srgbClr val="333333"/>
                </a:solidFill>
                <a:effectLst/>
                <a:latin typeface="OpenSans"/>
              </a:rPr>
              <a:t>DataFrame</a:t>
            </a:r>
            <a:r>
              <a:rPr lang="en-CA" sz="1400" b="1" i="0" dirty="0">
                <a:solidFill>
                  <a:srgbClr val="333333"/>
                </a:solidFill>
                <a:effectLst/>
                <a:latin typeface="OpenSans"/>
              </a:rPr>
              <a:t> </a:t>
            </a:r>
            <a:r>
              <a:rPr lang="en-CA" sz="1400" b="0" i="0" dirty="0">
                <a:solidFill>
                  <a:schemeClr val="accent2"/>
                </a:solidFill>
                <a:effectLst/>
                <a:latin typeface="OpenSans"/>
              </a:rPr>
              <a:t>for the edges </a:t>
            </a:r>
            <a:r>
              <a:rPr lang="en-CA" sz="1400" b="0" i="0" dirty="0">
                <a:solidFill>
                  <a:srgbClr val="333333"/>
                </a:solidFill>
                <a:effectLst/>
                <a:latin typeface="OpenSans"/>
              </a:rPr>
              <a:t>that display the relationships among the people.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You can query these </a:t>
            </a:r>
            <a:r>
              <a:rPr lang="en-CA" sz="1400" b="0" i="0" dirty="0" err="1">
                <a:solidFill>
                  <a:srgbClr val="333333"/>
                </a:solidFill>
                <a:effectLst/>
                <a:latin typeface="OpenSans"/>
              </a:rPr>
              <a:t>DataFrames</a:t>
            </a:r>
            <a:r>
              <a:rPr lang="en-CA" sz="1400" b="0" i="0" dirty="0">
                <a:solidFill>
                  <a:srgbClr val="333333"/>
                </a:solidFill>
                <a:effectLst/>
                <a:latin typeface="OpenSans"/>
              </a:rPr>
              <a:t> individually with Spark SQL or use any of the </a:t>
            </a:r>
            <a:r>
              <a:rPr lang="en-CA" sz="1400" b="0" i="0" dirty="0" err="1">
                <a:solidFill>
                  <a:srgbClr val="333333"/>
                </a:solidFill>
                <a:effectLst/>
                <a:latin typeface="OpenSans"/>
              </a:rPr>
              <a:t>GraphFrames</a:t>
            </a:r>
            <a:r>
              <a:rPr lang="en-CA" sz="1400" b="0" i="0" dirty="0">
                <a:solidFill>
                  <a:srgbClr val="333333"/>
                </a:solidFill>
                <a:effectLst/>
                <a:latin typeface="OpenSans"/>
              </a:rPr>
              <a:t> provided algorithms. </a:t>
            </a:r>
          </a:p>
        </p:txBody>
      </p:sp>
    </p:spTree>
    <p:extLst>
      <p:ext uri="{BB962C8B-B14F-4D97-AF65-F5344CB8AC3E}">
        <p14:creationId xmlns:p14="http://schemas.microsoft.com/office/powerpoint/2010/main" val="2192333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4BA4F4C-E433-4680-6596-ED3EAAC9205C}"/>
              </a:ext>
            </a:extLst>
          </p:cNvPr>
          <p:cNvPicPr>
            <a:picLocks noChangeAspect="1"/>
          </p:cNvPicPr>
          <p:nvPr/>
        </p:nvPicPr>
        <p:blipFill>
          <a:blip r:embed="rId2"/>
          <a:stretch>
            <a:fillRect/>
          </a:stretch>
        </p:blipFill>
        <p:spPr>
          <a:xfrm>
            <a:off x="3528482" y="2573867"/>
            <a:ext cx="6322203" cy="3169355"/>
          </a:xfrm>
          <a:prstGeom prst="rect">
            <a:avLst/>
          </a:prstGeom>
        </p:spPr>
      </p:pic>
    </p:spTree>
    <p:extLst>
      <p:ext uri="{BB962C8B-B14F-4D97-AF65-F5344CB8AC3E}">
        <p14:creationId xmlns:p14="http://schemas.microsoft.com/office/powerpoint/2010/main" val="1381398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5A4BBD-FF8B-E29C-B475-55E90FD50F47}"/>
              </a:ext>
            </a:extLst>
          </p:cNvPr>
          <p:cNvSpPr txBox="1"/>
          <p:nvPr/>
        </p:nvSpPr>
        <p:spPr>
          <a:xfrm>
            <a:off x="270934" y="154001"/>
            <a:ext cx="6096000" cy="400110"/>
          </a:xfrm>
          <a:prstGeom prst="rect">
            <a:avLst/>
          </a:prstGeom>
          <a:noFill/>
        </p:spPr>
        <p:txBody>
          <a:bodyPr wrap="square">
            <a:spAutoFit/>
          </a:bodyPr>
          <a:lstStyle/>
          <a:p>
            <a:pPr algn="l"/>
            <a:r>
              <a:rPr lang="en-CA" sz="2000" b="1" i="0" u="sng" dirty="0">
                <a:effectLst/>
              </a:rPr>
              <a:t>ETL Workloads</a:t>
            </a:r>
          </a:p>
        </p:txBody>
      </p:sp>
      <p:sp>
        <p:nvSpPr>
          <p:cNvPr id="7" name="TextBox 6">
            <a:extLst>
              <a:ext uri="{FF2B5EF4-FFF2-40B4-BE49-F238E27FC236}">
                <a16:creationId xmlns:a16="http://schemas.microsoft.com/office/drawing/2014/main" id="{92A0B52E-EDD2-84BD-24D0-8B2C2EE5C24F}"/>
              </a:ext>
            </a:extLst>
          </p:cNvPr>
          <p:cNvSpPr txBox="1"/>
          <p:nvPr/>
        </p:nvSpPr>
        <p:spPr>
          <a:xfrm>
            <a:off x="2156176" y="92446"/>
            <a:ext cx="7134579" cy="523220"/>
          </a:xfrm>
          <a:prstGeom prst="rect">
            <a:avLst/>
          </a:prstGeom>
          <a:noFill/>
        </p:spPr>
        <p:txBody>
          <a:bodyPr wrap="square">
            <a:spAutoFit/>
          </a:bodyPr>
          <a:lstStyle/>
          <a:p>
            <a:pPr marL="285750" indent="-285750" algn="l">
              <a:buFont typeface="Wingdings" pitchFamily="2" charset="2"/>
              <a:buChar char="q"/>
            </a:pPr>
            <a:r>
              <a:rPr lang="en-CA" sz="1400" b="0" i="0" dirty="0">
                <a:solidFill>
                  <a:srgbClr val="333333"/>
                </a:solidFill>
                <a:effectLst/>
                <a:latin typeface="OpenSans"/>
              </a:rPr>
              <a:t>Define ETL - Extract, Transform and Load </a:t>
            </a:r>
          </a:p>
          <a:p>
            <a:pPr marL="285750" indent="-285750" algn="l">
              <a:buFont typeface="Wingdings" pitchFamily="2" charset="2"/>
              <a:buChar char="q"/>
            </a:pPr>
            <a:r>
              <a:rPr lang="en-CA" sz="1400" b="0" i="0" dirty="0">
                <a:solidFill>
                  <a:srgbClr val="333333"/>
                </a:solidFill>
                <a:effectLst/>
                <a:latin typeface="OpenSans"/>
              </a:rPr>
              <a:t>Describe how to extract, transform and load data using Apache Spark</a:t>
            </a:r>
          </a:p>
        </p:txBody>
      </p:sp>
      <p:pic>
        <p:nvPicPr>
          <p:cNvPr id="8" name="Picture 7">
            <a:extLst>
              <a:ext uri="{FF2B5EF4-FFF2-40B4-BE49-F238E27FC236}">
                <a16:creationId xmlns:a16="http://schemas.microsoft.com/office/drawing/2014/main" id="{BCD7F490-8268-AF15-D671-F06599DFD7D2}"/>
              </a:ext>
            </a:extLst>
          </p:cNvPr>
          <p:cNvPicPr>
            <a:picLocks noChangeAspect="1"/>
          </p:cNvPicPr>
          <p:nvPr/>
        </p:nvPicPr>
        <p:blipFill>
          <a:blip r:embed="rId2"/>
          <a:stretch>
            <a:fillRect/>
          </a:stretch>
        </p:blipFill>
        <p:spPr>
          <a:xfrm>
            <a:off x="79022" y="1262238"/>
            <a:ext cx="5328355" cy="2725817"/>
          </a:xfrm>
          <a:prstGeom prst="rect">
            <a:avLst/>
          </a:prstGeom>
        </p:spPr>
      </p:pic>
      <p:sp>
        <p:nvSpPr>
          <p:cNvPr id="10" name="TextBox 9">
            <a:extLst>
              <a:ext uri="{FF2B5EF4-FFF2-40B4-BE49-F238E27FC236}">
                <a16:creationId xmlns:a16="http://schemas.microsoft.com/office/drawing/2014/main" id="{DACF934E-3D74-662A-CDB7-A7ECAD777B1B}"/>
              </a:ext>
            </a:extLst>
          </p:cNvPr>
          <p:cNvSpPr txBox="1"/>
          <p:nvPr/>
        </p:nvSpPr>
        <p:spPr>
          <a:xfrm>
            <a:off x="5294488" y="1048519"/>
            <a:ext cx="6818490" cy="296735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Extract, Transform, Load, abbreviated as ETL, is a common big data paradigm.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ETL describes the process of moving data from a source to another destination that has a different data format or structure.</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Extract step obtains the data from a source and reads the data into an application. During the Transform step, you clean the data and change the data into a suitable format for the destination.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final Load step takes the transformed data and loads the data into a data warehouse, database, or other data sink for further transformation and analysis as needed.</a:t>
            </a:r>
          </a:p>
        </p:txBody>
      </p:sp>
      <p:pic>
        <p:nvPicPr>
          <p:cNvPr id="11" name="Picture 10">
            <a:extLst>
              <a:ext uri="{FF2B5EF4-FFF2-40B4-BE49-F238E27FC236}">
                <a16:creationId xmlns:a16="http://schemas.microsoft.com/office/drawing/2014/main" id="{364CDC0F-B0C8-85D3-671F-6F00F205C22A}"/>
              </a:ext>
            </a:extLst>
          </p:cNvPr>
          <p:cNvPicPr>
            <a:picLocks noChangeAspect="1"/>
          </p:cNvPicPr>
          <p:nvPr/>
        </p:nvPicPr>
        <p:blipFill>
          <a:blip r:embed="rId3"/>
          <a:stretch>
            <a:fillRect/>
          </a:stretch>
        </p:blipFill>
        <p:spPr>
          <a:xfrm>
            <a:off x="79022" y="4100499"/>
            <a:ext cx="4991100" cy="2603500"/>
          </a:xfrm>
          <a:prstGeom prst="rect">
            <a:avLst/>
          </a:prstGeom>
        </p:spPr>
      </p:pic>
      <p:sp>
        <p:nvSpPr>
          <p:cNvPr id="13" name="TextBox 12">
            <a:extLst>
              <a:ext uri="{FF2B5EF4-FFF2-40B4-BE49-F238E27FC236}">
                <a16:creationId xmlns:a16="http://schemas.microsoft.com/office/drawing/2014/main" id="{E1A1A211-23DD-EE51-A709-852196514296}"/>
              </a:ext>
            </a:extLst>
          </p:cNvPr>
          <p:cNvSpPr txBox="1"/>
          <p:nvPr/>
        </p:nvSpPr>
        <p:spPr>
          <a:xfrm>
            <a:off x="4910667" y="4201774"/>
            <a:ext cx="7281333" cy="199785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Apache Spark directly integrates the standard big data ecosystem with support for native HDFS and file formats like Parquet and other data sources.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Another Spark benefit is that you can easily clean and transform the data after extraction using the Spark SQL framework.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And, Spark scales to handle small to large ETL workloads with ease so that you can use the same application as the data sizes increase.</a:t>
            </a:r>
          </a:p>
        </p:txBody>
      </p:sp>
    </p:spTree>
    <p:extLst>
      <p:ext uri="{BB962C8B-B14F-4D97-AF65-F5344CB8AC3E}">
        <p14:creationId xmlns:p14="http://schemas.microsoft.com/office/powerpoint/2010/main" val="4248707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EA50AE-EBF8-0907-7632-F40BB4328583}"/>
              </a:ext>
            </a:extLst>
          </p:cNvPr>
          <p:cNvPicPr>
            <a:picLocks noChangeAspect="1"/>
          </p:cNvPicPr>
          <p:nvPr/>
        </p:nvPicPr>
        <p:blipFill>
          <a:blip r:embed="rId2"/>
          <a:stretch>
            <a:fillRect/>
          </a:stretch>
        </p:blipFill>
        <p:spPr>
          <a:xfrm>
            <a:off x="0" y="130526"/>
            <a:ext cx="5204178" cy="2068327"/>
          </a:xfrm>
          <a:prstGeom prst="rect">
            <a:avLst/>
          </a:prstGeom>
        </p:spPr>
      </p:pic>
      <p:sp>
        <p:nvSpPr>
          <p:cNvPr id="4" name="TextBox 3">
            <a:extLst>
              <a:ext uri="{FF2B5EF4-FFF2-40B4-BE49-F238E27FC236}">
                <a16:creationId xmlns:a16="http://schemas.microsoft.com/office/drawing/2014/main" id="{9747CBEE-45C7-DEAD-7C56-CE48A7C3DA6F}"/>
              </a:ext>
            </a:extLst>
          </p:cNvPr>
          <p:cNvSpPr txBox="1"/>
          <p:nvPr/>
        </p:nvSpPr>
        <p:spPr>
          <a:xfrm>
            <a:off x="5204178" y="130527"/>
            <a:ext cx="6987822" cy="199785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Spark supports HDFS data </a:t>
            </a:r>
            <a:r>
              <a:rPr lang="en-CA" sz="1400" b="1" i="0" dirty="0">
                <a:solidFill>
                  <a:srgbClr val="333333"/>
                </a:solidFill>
                <a:effectLst/>
                <a:latin typeface="OpenSans"/>
              </a:rPr>
              <a:t>extract</a:t>
            </a:r>
            <a:r>
              <a:rPr lang="en-CA" sz="1400" b="0" i="0" dirty="0">
                <a:solidFill>
                  <a:srgbClr val="333333"/>
                </a:solidFill>
                <a:effectLst/>
                <a:latin typeface="OpenSans"/>
              </a:rPr>
              <a:t>ion from </a:t>
            </a:r>
            <a:r>
              <a:rPr lang="en-CA" sz="1400" b="0" i="0" u="sng" dirty="0">
                <a:solidFill>
                  <a:srgbClr val="333333"/>
                </a:solidFill>
                <a:effectLst/>
                <a:latin typeface="OpenSans"/>
              </a:rPr>
              <a:t>Parquet, Apache ORC, Hive, and JDBC.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During the Extract step, data can originate from more than one data source, such as a Parquet data set and a Hive table.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Along with built-in support for many of the most popular data sources, Spark also has an extendable data source API for extracting data from custom sources.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Here, you can see onscreen how to load a Parquet file named “people” into a </a:t>
            </a:r>
            <a:r>
              <a:rPr lang="en-CA" sz="1400" b="0" i="0" dirty="0" err="1">
                <a:solidFill>
                  <a:srgbClr val="333333"/>
                </a:solidFill>
                <a:effectLst/>
                <a:latin typeface="OpenSans"/>
              </a:rPr>
              <a:t>DataFrame</a:t>
            </a:r>
            <a:r>
              <a:rPr lang="en-CA" sz="1400" b="0" i="0" dirty="0">
                <a:solidFill>
                  <a:srgbClr val="333333"/>
                </a:solidFill>
                <a:effectLst/>
                <a:latin typeface="OpenSans"/>
              </a:rPr>
              <a:t>.</a:t>
            </a:r>
          </a:p>
        </p:txBody>
      </p:sp>
      <p:pic>
        <p:nvPicPr>
          <p:cNvPr id="5" name="Picture 4">
            <a:extLst>
              <a:ext uri="{FF2B5EF4-FFF2-40B4-BE49-F238E27FC236}">
                <a16:creationId xmlns:a16="http://schemas.microsoft.com/office/drawing/2014/main" id="{03D81362-C8B3-5F61-4F67-8C301C1DC173}"/>
              </a:ext>
            </a:extLst>
          </p:cNvPr>
          <p:cNvPicPr>
            <a:picLocks noChangeAspect="1"/>
          </p:cNvPicPr>
          <p:nvPr/>
        </p:nvPicPr>
        <p:blipFill>
          <a:blip r:embed="rId3"/>
          <a:stretch>
            <a:fillRect/>
          </a:stretch>
        </p:blipFill>
        <p:spPr>
          <a:xfrm>
            <a:off x="0" y="2623256"/>
            <a:ext cx="6344356" cy="3245950"/>
          </a:xfrm>
          <a:prstGeom prst="rect">
            <a:avLst/>
          </a:prstGeom>
        </p:spPr>
      </p:pic>
      <p:sp>
        <p:nvSpPr>
          <p:cNvPr id="7" name="TextBox 6">
            <a:extLst>
              <a:ext uri="{FF2B5EF4-FFF2-40B4-BE49-F238E27FC236}">
                <a16:creationId xmlns:a16="http://schemas.microsoft.com/office/drawing/2014/main" id="{8D8C9ED9-CAF6-7413-26F3-FA6AC70D0A49}"/>
              </a:ext>
            </a:extLst>
          </p:cNvPr>
          <p:cNvSpPr txBox="1"/>
          <p:nvPr/>
        </p:nvSpPr>
        <p:spPr>
          <a:xfrm>
            <a:off x="6344356" y="2623256"/>
            <a:ext cx="5847644" cy="3613682"/>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goal of transformation is to clean the data after extraction making the data more accessible and removing the need for additional cleaning and formatting.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You can join </a:t>
            </a:r>
            <a:r>
              <a:rPr lang="en-CA" sz="1400" b="0" i="0" dirty="0" err="1">
                <a:solidFill>
                  <a:srgbClr val="333333"/>
                </a:solidFill>
                <a:effectLst/>
                <a:latin typeface="OpenSans"/>
              </a:rPr>
              <a:t>DataFrames</a:t>
            </a:r>
            <a:r>
              <a:rPr lang="en-CA" sz="1400" b="0" i="0" dirty="0">
                <a:solidFill>
                  <a:srgbClr val="333333"/>
                </a:solidFill>
                <a:effectLst/>
                <a:latin typeface="OpenSans"/>
              </a:rPr>
              <a:t> and group and aggregate data for later ease of use.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For example, eliminating unneeded columns or trimming whitespace from strings can result in clean data in the required format and ready for loading into a new data sink.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sample here uses Spark SQL first to create a view of the people data set and then uses the SELECT operation to transform the data to people between ages 13 and 19.</a:t>
            </a:r>
          </a:p>
        </p:txBody>
      </p:sp>
    </p:spTree>
    <p:extLst>
      <p:ext uri="{BB962C8B-B14F-4D97-AF65-F5344CB8AC3E}">
        <p14:creationId xmlns:p14="http://schemas.microsoft.com/office/powerpoint/2010/main" val="4117439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37A80E-D542-E181-0811-78ED4F6B2494}"/>
              </a:ext>
            </a:extLst>
          </p:cNvPr>
          <p:cNvPicPr>
            <a:picLocks noChangeAspect="1"/>
          </p:cNvPicPr>
          <p:nvPr/>
        </p:nvPicPr>
        <p:blipFill>
          <a:blip r:embed="rId2"/>
          <a:stretch>
            <a:fillRect/>
          </a:stretch>
        </p:blipFill>
        <p:spPr>
          <a:xfrm>
            <a:off x="-1" y="-2"/>
            <a:ext cx="9572979" cy="4331773"/>
          </a:xfrm>
          <a:prstGeom prst="rect">
            <a:avLst/>
          </a:prstGeom>
        </p:spPr>
      </p:pic>
      <p:sp>
        <p:nvSpPr>
          <p:cNvPr id="4" name="TextBox 3">
            <a:extLst>
              <a:ext uri="{FF2B5EF4-FFF2-40B4-BE49-F238E27FC236}">
                <a16:creationId xmlns:a16="http://schemas.microsoft.com/office/drawing/2014/main" id="{DE5958D3-819E-9185-2CCD-4ACDA9482546}"/>
              </a:ext>
            </a:extLst>
          </p:cNvPr>
          <p:cNvSpPr txBox="1"/>
          <p:nvPr/>
        </p:nvSpPr>
        <p:spPr>
          <a:xfrm>
            <a:off x="0" y="4128195"/>
            <a:ext cx="12192000" cy="2542363"/>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b="0" i="0" dirty="0">
                <a:solidFill>
                  <a:srgbClr val="333333"/>
                </a:solidFill>
                <a:effectLst/>
                <a:latin typeface="OpenSans"/>
              </a:rPr>
              <a:t>The Load step places your transformed data in its next repository for use, such as a data warehouse, database, or other data sinks. You can use the same Spark data sources for this process as in the Extract step.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For example, the load process could write the transformed </a:t>
            </a:r>
            <a:r>
              <a:rPr lang="en-CA" b="0" i="0" dirty="0" err="1">
                <a:solidFill>
                  <a:srgbClr val="333333"/>
                </a:solidFill>
                <a:effectLst/>
                <a:latin typeface="OpenSans"/>
              </a:rPr>
              <a:t>DataFrame</a:t>
            </a:r>
            <a:r>
              <a:rPr lang="en-CA" b="0" i="0" dirty="0">
                <a:solidFill>
                  <a:srgbClr val="333333"/>
                </a:solidFill>
                <a:effectLst/>
                <a:latin typeface="OpenSans"/>
              </a:rPr>
              <a:t> using a JDBC driver.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In this example, you first add the </a:t>
            </a:r>
            <a:r>
              <a:rPr lang="en-CA" b="0" i="0" dirty="0" err="1">
                <a:solidFill>
                  <a:srgbClr val="333333"/>
                </a:solidFill>
                <a:effectLst/>
                <a:latin typeface="OpenSans"/>
              </a:rPr>
              <a:t>PostgresSQL</a:t>
            </a:r>
            <a:r>
              <a:rPr lang="en-CA" b="0" i="0" dirty="0">
                <a:solidFill>
                  <a:srgbClr val="333333"/>
                </a:solidFill>
                <a:effectLst/>
                <a:latin typeface="OpenSans"/>
              </a:rPr>
              <a:t> driver to the application </a:t>
            </a:r>
            <a:r>
              <a:rPr lang="en-CA" b="0" i="0" dirty="0" err="1">
                <a:solidFill>
                  <a:srgbClr val="333333"/>
                </a:solidFill>
                <a:effectLst/>
                <a:latin typeface="OpenSans"/>
              </a:rPr>
              <a:t>classpath</a:t>
            </a:r>
            <a:r>
              <a:rPr lang="en-CA" b="0" i="0" dirty="0">
                <a:solidFill>
                  <a:srgbClr val="333333"/>
                </a:solidFill>
                <a:effectLst/>
                <a:latin typeface="OpenSans"/>
              </a:rPr>
              <a:t> for use in the cluster.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Next, you write the transformed </a:t>
            </a:r>
            <a:r>
              <a:rPr lang="en-CA" b="0" i="0" dirty="0" err="1">
                <a:solidFill>
                  <a:srgbClr val="333333"/>
                </a:solidFill>
                <a:effectLst/>
                <a:latin typeface="OpenSans"/>
              </a:rPr>
              <a:t>DataFrame</a:t>
            </a:r>
            <a:r>
              <a:rPr lang="en-CA" b="0" i="0" dirty="0">
                <a:solidFill>
                  <a:srgbClr val="333333"/>
                </a:solidFill>
                <a:effectLst/>
                <a:latin typeface="OpenSans"/>
              </a:rPr>
              <a:t> to a database using the supplied PostgreSQL driver and the provided username and password.</a:t>
            </a:r>
          </a:p>
        </p:txBody>
      </p:sp>
    </p:spTree>
    <p:extLst>
      <p:ext uri="{BB962C8B-B14F-4D97-AF65-F5344CB8AC3E}">
        <p14:creationId xmlns:p14="http://schemas.microsoft.com/office/powerpoint/2010/main" val="40285715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53E6883-7C3E-AC69-7F09-7F44C5C6AEA9}"/>
              </a:ext>
            </a:extLst>
          </p:cNvPr>
          <p:cNvPicPr>
            <a:picLocks noChangeAspect="1"/>
          </p:cNvPicPr>
          <p:nvPr/>
        </p:nvPicPr>
        <p:blipFill>
          <a:blip r:embed="rId2"/>
          <a:stretch>
            <a:fillRect/>
          </a:stretch>
        </p:blipFill>
        <p:spPr>
          <a:xfrm>
            <a:off x="-1" y="-1"/>
            <a:ext cx="8342489" cy="4079457"/>
          </a:xfrm>
          <a:prstGeom prst="rect">
            <a:avLst/>
          </a:prstGeom>
        </p:spPr>
      </p:pic>
      <p:sp>
        <p:nvSpPr>
          <p:cNvPr id="4" name="TextBox 3">
            <a:extLst>
              <a:ext uri="{FF2B5EF4-FFF2-40B4-BE49-F238E27FC236}">
                <a16:creationId xmlns:a16="http://schemas.microsoft.com/office/drawing/2014/main" id="{FD65DA86-B7BD-7BF1-9AA1-FD8119973A87}"/>
              </a:ext>
            </a:extLst>
          </p:cNvPr>
          <p:cNvSpPr txBox="1"/>
          <p:nvPr/>
        </p:nvSpPr>
        <p:spPr>
          <a:xfrm>
            <a:off x="0" y="3868551"/>
            <a:ext cx="12191999" cy="2126864"/>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b="0" i="0" dirty="0">
                <a:solidFill>
                  <a:srgbClr val="333333"/>
                </a:solidFill>
                <a:effectLst/>
                <a:latin typeface="OpenSans"/>
              </a:rPr>
              <a:t>Here is a basic example of an ETL workflow. The first data source extracts a Parquet </a:t>
            </a:r>
            <a:r>
              <a:rPr lang="en-CA" dirty="0">
                <a:solidFill>
                  <a:srgbClr val="333333"/>
                </a:solidFill>
                <a:latin typeface="OpenSans"/>
              </a:rPr>
              <a:t>f</a:t>
            </a:r>
            <a:r>
              <a:rPr lang="en-CA" b="0" i="0" dirty="0">
                <a:solidFill>
                  <a:srgbClr val="333333"/>
                </a:solidFill>
                <a:effectLst/>
                <a:latin typeface="OpenSans"/>
              </a:rPr>
              <a:t>ile to create a </a:t>
            </a:r>
            <a:r>
              <a:rPr lang="en-CA" b="0" i="0" dirty="0" err="1">
                <a:solidFill>
                  <a:srgbClr val="333333"/>
                </a:solidFill>
                <a:effectLst/>
                <a:latin typeface="OpenSans"/>
              </a:rPr>
              <a:t>DataFrame</a:t>
            </a:r>
            <a:r>
              <a:rPr lang="en-CA" b="0" i="0" dirty="0">
                <a:solidFill>
                  <a:srgbClr val="333333"/>
                </a:solidFill>
                <a:effectLst/>
                <a:latin typeface="OpenSans"/>
              </a:rPr>
              <a:t> with a “Name” column.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The next data source extracts other information, such as age, from a database into a second </a:t>
            </a:r>
            <a:r>
              <a:rPr lang="en-CA" b="0" i="0" dirty="0" err="1">
                <a:solidFill>
                  <a:srgbClr val="333333"/>
                </a:solidFill>
                <a:effectLst/>
                <a:latin typeface="OpenSans"/>
              </a:rPr>
              <a:t>DataFrame</a:t>
            </a:r>
            <a:r>
              <a:rPr lang="en-CA"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Data stored in the “Name” column is cleaned and transformed into two columns to separate first and last names. </a:t>
            </a:r>
          </a:p>
          <a:p>
            <a:pPr marL="285750" indent="-285750" algn="l">
              <a:lnSpc>
                <a:spcPct val="150000"/>
              </a:lnSpc>
              <a:buFont typeface="Arial" panose="020B0604020202020204" pitchFamily="34" charset="0"/>
              <a:buChar char="•"/>
            </a:pPr>
            <a:r>
              <a:rPr lang="en-CA" b="0" i="0" dirty="0">
                <a:solidFill>
                  <a:srgbClr val="333333"/>
                </a:solidFill>
                <a:effectLst/>
                <a:latin typeface="OpenSans"/>
              </a:rPr>
              <a:t>These two </a:t>
            </a:r>
            <a:r>
              <a:rPr lang="en-CA" b="0" i="0" dirty="0" err="1">
                <a:solidFill>
                  <a:srgbClr val="333333"/>
                </a:solidFill>
                <a:effectLst/>
                <a:latin typeface="OpenSans"/>
              </a:rPr>
              <a:t>DataFrames</a:t>
            </a:r>
            <a:r>
              <a:rPr lang="en-CA" b="0" i="0" dirty="0">
                <a:solidFill>
                  <a:srgbClr val="333333"/>
                </a:solidFill>
                <a:effectLst/>
                <a:latin typeface="OpenSans"/>
              </a:rPr>
              <a:t> are then joined and loaded into the data warehouse for further analysis using the new format.</a:t>
            </a:r>
          </a:p>
        </p:txBody>
      </p:sp>
    </p:spTree>
    <p:extLst>
      <p:ext uri="{BB962C8B-B14F-4D97-AF65-F5344CB8AC3E}">
        <p14:creationId xmlns:p14="http://schemas.microsoft.com/office/powerpoint/2010/main" val="323407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CD657E-0453-F7B4-05C1-B6FAAD6F1F5D}"/>
              </a:ext>
            </a:extLst>
          </p:cNvPr>
          <p:cNvPicPr>
            <a:picLocks noChangeAspect="1"/>
          </p:cNvPicPr>
          <p:nvPr/>
        </p:nvPicPr>
        <p:blipFill>
          <a:blip r:embed="rId2"/>
          <a:stretch>
            <a:fillRect/>
          </a:stretch>
        </p:blipFill>
        <p:spPr>
          <a:xfrm>
            <a:off x="2427111" y="1566333"/>
            <a:ext cx="6145389" cy="3119967"/>
          </a:xfrm>
          <a:prstGeom prst="rect">
            <a:avLst/>
          </a:prstGeom>
        </p:spPr>
      </p:pic>
    </p:spTree>
    <p:extLst>
      <p:ext uri="{BB962C8B-B14F-4D97-AF65-F5344CB8AC3E}">
        <p14:creationId xmlns:p14="http://schemas.microsoft.com/office/powerpoint/2010/main" val="3729016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6917E89-4D34-DA44-A5D7-F8DAF265F5B4}"/>
              </a:ext>
            </a:extLst>
          </p:cNvPr>
          <p:cNvSpPr txBox="1"/>
          <p:nvPr/>
        </p:nvSpPr>
        <p:spPr>
          <a:xfrm>
            <a:off x="208844" y="142712"/>
            <a:ext cx="11774312" cy="7526548"/>
          </a:xfrm>
          <a:prstGeom prst="rect">
            <a:avLst/>
          </a:prstGeom>
          <a:noFill/>
        </p:spPr>
        <p:txBody>
          <a:bodyPr wrap="square">
            <a:spAutoFit/>
          </a:bodyPr>
          <a:lstStyle/>
          <a:p>
            <a:pPr algn="l">
              <a:lnSpc>
                <a:spcPct val="150000"/>
              </a:lnSpc>
            </a:pPr>
            <a:r>
              <a:rPr lang="en-CA" b="1" i="0" dirty="0">
                <a:solidFill>
                  <a:srgbClr val="1F1F1F"/>
                </a:solidFill>
                <a:effectLst/>
                <a:latin typeface="OpenSans"/>
              </a:rPr>
              <a:t>Summary &amp; Highlights</a:t>
            </a:r>
          </a:p>
          <a:p>
            <a:pPr algn="l">
              <a:lnSpc>
                <a:spcPct val="150000"/>
              </a:lnSpc>
            </a:pPr>
            <a:r>
              <a:rPr lang="en-CA" b="0" i="0" dirty="0">
                <a:solidFill>
                  <a:srgbClr val="1F1F1F"/>
                </a:solidFill>
                <a:effectLst/>
                <a:latin typeface="var(--cds-font-family-source-sans-pro)"/>
              </a:rPr>
              <a:t>In this module, you learned that:</a:t>
            </a:r>
          </a:p>
          <a:p>
            <a:pPr algn="l">
              <a:lnSpc>
                <a:spcPct val="150000"/>
              </a:lnSpc>
              <a:buFont typeface="Arial" panose="020B0604020202020204" pitchFamily="34" charset="0"/>
              <a:buChar char="•"/>
            </a:pPr>
            <a:r>
              <a:rPr lang="en-CA" b="0" i="0" dirty="0">
                <a:solidFill>
                  <a:srgbClr val="1F1F1F"/>
                </a:solidFill>
                <a:effectLst/>
                <a:latin typeface="var(--cds-font-family-source-sans-pro)"/>
              </a:rPr>
              <a:t>Streaming data is continuously generated and often originates from more than one source, and unavailable as a complete data set. Data is continuously created; thus, past data is often unavailable because the data volume is too much to store. </a:t>
            </a:r>
          </a:p>
          <a:p>
            <a:pPr algn="l">
              <a:lnSpc>
                <a:spcPct val="150000"/>
              </a:lnSpc>
              <a:buFont typeface="Arial" panose="020B0604020202020204" pitchFamily="34" charset="0"/>
              <a:buChar char="•"/>
            </a:pPr>
            <a:r>
              <a:rPr lang="en-CA" b="0" i="0" dirty="0">
                <a:solidFill>
                  <a:srgbClr val="1F1F1F"/>
                </a:solidFill>
                <a:effectLst/>
                <a:latin typeface="var(--cds-font-family-source-sans-pro)"/>
              </a:rPr>
              <a:t>Apache Spark Structured Streaming processes data streams using the Spark SQL engine and </a:t>
            </a:r>
            <a:r>
              <a:rPr lang="en-CA" b="0" i="0" dirty="0" err="1">
                <a:solidFill>
                  <a:srgbClr val="1F1F1F"/>
                </a:solidFill>
                <a:effectLst/>
                <a:latin typeface="var(--cds-font-family-source-sans-pro)"/>
              </a:rPr>
              <a:t>DataFrame</a:t>
            </a:r>
            <a:r>
              <a:rPr lang="en-CA" b="0" i="0" dirty="0">
                <a:solidFill>
                  <a:srgbClr val="1F1F1F"/>
                </a:solidFill>
                <a:effectLst/>
                <a:latin typeface="var(--cds-font-family-source-sans-pro)"/>
              </a:rPr>
              <a:t> or Dataset APIs.</a:t>
            </a:r>
          </a:p>
          <a:p>
            <a:pPr algn="l">
              <a:lnSpc>
                <a:spcPct val="150000"/>
              </a:lnSpc>
              <a:buFont typeface="Arial" panose="020B0604020202020204" pitchFamily="34" charset="0"/>
              <a:buChar char="•"/>
            </a:pPr>
            <a:r>
              <a:rPr lang="en-CA" b="0" i="0" dirty="0">
                <a:solidFill>
                  <a:srgbClr val="1F1F1F"/>
                </a:solidFill>
                <a:effectLst/>
                <a:latin typeface="var(--cds-font-family-source-sans-pro)"/>
              </a:rPr>
              <a:t>Output modes of a stream </a:t>
            </a:r>
            <a:r>
              <a:rPr lang="en-CA" b="1" i="0" dirty="0">
                <a:solidFill>
                  <a:srgbClr val="1F1F1F"/>
                </a:solidFill>
                <a:effectLst/>
                <a:latin typeface="unset"/>
              </a:rPr>
              <a:t>append</a:t>
            </a:r>
            <a:r>
              <a:rPr lang="en-CA" b="0" i="0" dirty="0">
                <a:solidFill>
                  <a:srgbClr val="1F1F1F"/>
                </a:solidFill>
                <a:effectLst/>
                <a:latin typeface="var(--cds-font-family-source-sans-pro)"/>
              </a:rPr>
              <a:t> only new rows, </a:t>
            </a:r>
            <a:r>
              <a:rPr lang="en-CA" b="1" i="0" dirty="0">
                <a:solidFill>
                  <a:srgbClr val="1F1F1F"/>
                </a:solidFill>
                <a:effectLst/>
                <a:latin typeface="unset"/>
              </a:rPr>
              <a:t>complete </a:t>
            </a:r>
            <a:r>
              <a:rPr lang="en-CA" b="0" i="0" dirty="0">
                <a:solidFill>
                  <a:srgbClr val="1F1F1F"/>
                </a:solidFill>
                <a:effectLst/>
                <a:latin typeface="var(--cds-font-family-source-sans-pro)"/>
              </a:rPr>
              <a:t>the entire result table, and </a:t>
            </a:r>
            <a:r>
              <a:rPr lang="en-CA" b="1" i="0" dirty="0">
                <a:solidFill>
                  <a:srgbClr val="1F1F1F"/>
                </a:solidFill>
                <a:effectLst/>
                <a:latin typeface="unset"/>
              </a:rPr>
              <a:t>update</a:t>
            </a:r>
            <a:r>
              <a:rPr lang="en-CA" b="0" i="0" dirty="0">
                <a:solidFill>
                  <a:srgbClr val="1F1F1F"/>
                </a:solidFill>
                <a:effectLst/>
                <a:latin typeface="var(--cds-font-family-source-sans-pro)"/>
              </a:rPr>
              <a:t> only the updated rows to Files, Kafka, Foreach &amp; </a:t>
            </a:r>
            <a:r>
              <a:rPr lang="en-CA" b="0" i="0" dirty="0" err="1">
                <a:solidFill>
                  <a:srgbClr val="1F1F1F"/>
                </a:solidFill>
                <a:effectLst/>
                <a:latin typeface="var(--cds-font-family-source-sans-pro)"/>
              </a:rPr>
              <a:t>ForeachBatch</a:t>
            </a:r>
            <a:r>
              <a:rPr lang="en-CA" b="0" i="0" dirty="0">
                <a:solidFill>
                  <a:srgbClr val="1F1F1F"/>
                </a:solidFill>
                <a:effectLst/>
                <a:latin typeface="var(--cds-font-family-source-sans-pro)"/>
              </a:rPr>
              <a:t>, and Console and Memory locations. </a:t>
            </a:r>
          </a:p>
          <a:p>
            <a:pPr algn="l">
              <a:lnSpc>
                <a:spcPct val="150000"/>
              </a:lnSpc>
              <a:buFont typeface="Arial" panose="020B0604020202020204" pitchFamily="34" charset="0"/>
              <a:buChar char="•"/>
            </a:pPr>
            <a:r>
              <a:rPr lang="en-CA" b="0" i="0" dirty="0">
                <a:solidFill>
                  <a:srgbClr val="1F1F1F"/>
                </a:solidFill>
                <a:effectLst/>
                <a:latin typeface="var(--cds-font-family-source-sans-pro)"/>
              </a:rPr>
              <a:t>Spark Structured Streaming supports standard SQL operations, window on event time, and </a:t>
            </a:r>
            <a:r>
              <a:rPr lang="en-CA" b="1" i="0" dirty="0">
                <a:solidFill>
                  <a:srgbClr val="1F1F1F"/>
                </a:solidFill>
                <a:effectLst/>
                <a:latin typeface="unset"/>
              </a:rPr>
              <a:t>joins</a:t>
            </a:r>
            <a:r>
              <a:rPr lang="en-CA" b="0" i="0" dirty="0">
                <a:solidFill>
                  <a:srgbClr val="1F1F1F"/>
                </a:solidFill>
                <a:effectLst/>
                <a:latin typeface="var(--cds-font-family-source-sans-pro)"/>
              </a:rPr>
              <a:t> with static or streaming </a:t>
            </a:r>
            <a:r>
              <a:rPr lang="en-CA" b="0" i="0" dirty="0" err="1">
                <a:solidFill>
                  <a:srgbClr val="1F1F1F"/>
                </a:solidFill>
                <a:effectLst/>
                <a:latin typeface="var(--cds-font-family-source-sans-pro)"/>
              </a:rPr>
              <a:t>DataFrames</a:t>
            </a:r>
            <a:r>
              <a:rPr lang="en-CA" b="0" i="0" dirty="0">
                <a:solidFill>
                  <a:srgbClr val="1F1F1F"/>
                </a:solidFill>
                <a:effectLst/>
                <a:latin typeface="var(--cds-font-family-source-sans-pro)"/>
              </a:rPr>
              <a:t>.</a:t>
            </a:r>
          </a:p>
          <a:p>
            <a:pPr algn="l">
              <a:lnSpc>
                <a:spcPct val="150000"/>
              </a:lnSpc>
              <a:buFont typeface="Arial" panose="020B0604020202020204" pitchFamily="34" charset="0"/>
              <a:buChar char="•"/>
            </a:pPr>
            <a:r>
              <a:rPr lang="en-CA" b="0" i="0" dirty="0">
                <a:solidFill>
                  <a:srgbClr val="1F1F1F"/>
                </a:solidFill>
                <a:effectLst/>
                <a:latin typeface="var(--cds-font-family-source-sans-pro)"/>
              </a:rPr>
              <a:t>Spark streaming supports external listeners, which work both through external frameworks or programmatically, act as monitors on data streams to trigger events.</a:t>
            </a:r>
          </a:p>
          <a:p>
            <a:pPr algn="l">
              <a:lnSpc>
                <a:spcPct val="150000"/>
              </a:lnSpc>
              <a:buFont typeface="Arial" panose="020B0604020202020204" pitchFamily="34" charset="0"/>
              <a:buChar char="•"/>
            </a:pPr>
            <a:r>
              <a:rPr lang="en-CA" b="0" i="0" dirty="0">
                <a:solidFill>
                  <a:srgbClr val="1F1F1F"/>
                </a:solidFill>
                <a:effectLst/>
                <a:latin typeface="var(--cds-font-family-source-sans-pro)"/>
              </a:rPr>
              <a:t>Checkpointing compensates for node failures by recovering query progress on failure and enables writing streams to disk.  </a:t>
            </a:r>
          </a:p>
          <a:p>
            <a:pPr algn="l">
              <a:lnSpc>
                <a:spcPct val="150000"/>
              </a:lnSpc>
              <a:buFont typeface="Arial" panose="020B0604020202020204" pitchFamily="34" charset="0"/>
              <a:buChar char="•"/>
            </a:pPr>
            <a:r>
              <a:rPr lang="en-CA" b="0" i="0" dirty="0" err="1">
                <a:solidFill>
                  <a:srgbClr val="1F1F1F"/>
                </a:solidFill>
                <a:effectLst/>
                <a:latin typeface="var(--cds-font-family-source-sans-pro)"/>
              </a:rPr>
              <a:t>GraphFrames</a:t>
            </a:r>
            <a:r>
              <a:rPr lang="en-CA" b="0" i="0" dirty="0">
                <a:solidFill>
                  <a:srgbClr val="1F1F1F"/>
                </a:solidFill>
                <a:effectLst/>
                <a:latin typeface="var(--cds-font-family-source-sans-pro)"/>
              </a:rPr>
              <a:t> enables graph processing within Apache Spark using </a:t>
            </a:r>
            <a:r>
              <a:rPr lang="en-CA" b="0" i="0" dirty="0" err="1">
                <a:solidFill>
                  <a:srgbClr val="1F1F1F"/>
                </a:solidFill>
                <a:effectLst/>
                <a:latin typeface="var(--cds-font-family-source-sans-pro)"/>
              </a:rPr>
              <a:t>DataFrames</a:t>
            </a:r>
            <a:r>
              <a:rPr lang="en-CA" b="0" i="0" dirty="0">
                <a:solidFill>
                  <a:srgbClr val="1F1F1F"/>
                </a:solidFill>
                <a:effectLst/>
                <a:latin typeface="var(--cds-font-family-source-sans-pro)"/>
              </a:rPr>
              <a:t>. </a:t>
            </a:r>
            <a:r>
              <a:rPr lang="en-CA" b="0" i="0" dirty="0" err="1">
                <a:solidFill>
                  <a:srgbClr val="1F1F1F"/>
                </a:solidFill>
                <a:effectLst/>
                <a:latin typeface="var(--cds-font-family-source-sans-pro)"/>
              </a:rPr>
              <a:t>GraphFrames</a:t>
            </a:r>
            <a:r>
              <a:rPr lang="en-CA" b="0" i="0" dirty="0">
                <a:solidFill>
                  <a:srgbClr val="1F1F1F"/>
                </a:solidFill>
                <a:effectLst/>
                <a:latin typeface="var(--cds-font-family-source-sans-pro)"/>
              </a:rPr>
              <a:t> provides one </a:t>
            </a:r>
            <a:r>
              <a:rPr lang="en-CA" b="0" i="0" dirty="0" err="1">
                <a:solidFill>
                  <a:srgbClr val="1F1F1F"/>
                </a:solidFill>
                <a:effectLst/>
                <a:latin typeface="var(--cds-font-family-source-sans-pro)"/>
              </a:rPr>
              <a:t>DataFrame</a:t>
            </a:r>
            <a:r>
              <a:rPr lang="en-CA" b="0" i="0" dirty="0">
                <a:solidFill>
                  <a:srgbClr val="1F1F1F"/>
                </a:solidFill>
                <a:effectLst/>
                <a:latin typeface="var(--cds-font-family-source-sans-pro)"/>
              </a:rPr>
              <a:t> for graph vertices and one </a:t>
            </a:r>
            <a:r>
              <a:rPr lang="en-CA" b="0" i="0" dirty="0" err="1">
                <a:solidFill>
                  <a:srgbClr val="1F1F1F"/>
                </a:solidFill>
                <a:effectLst/>
                <a:latin typeface="var(--cds-font-family-source-sans-pro)"/>
              </a:rPr>
              <a:t>DataFrame</a:t>
            </a:r>
            <a:r>
              <a:rPr lang="en-CA" b="0" i="0" dirty="0">
                <a:solidFill>
                  <a:srgbClr val="1F1F1F"/>
                </a:solidFill>
                <a:effectLst/>
                <a:latin typeface="var(--cds-font-family-source-sans-pro)"/>
              </a:rPr>
              <a:t> for edges for use with </a:t>
            </a:r>
            <a:r>
              <a:rPr lang="en-CA" b="0" i="0" dirty="0" err="1">
                <a:solidFill>
                  <a:srgbClr val="1F1F1F"/>
                </a:solidFill>
                <a:effectLst/>
                <a:latin typeface="var(--cds-font-family-source-sans-pro)"/>
              </a:rPr>
              <a:t>SparkSQL</a:t>
            </a:r>
            <a:r>
              <a:rPr lang="en-CA" b="0" i="0" dirty="0">
                <a:solidFill>
                  <a:srgbClr val="1F1F1F"/>
                </a:solidFill>
                <a:effectLst/>
                <a:latin typeface="var(--cds-font-family-source-sans-pro)"/>
              </a:rPr>
              <a:t>. </a:t>
            </a:r>
            <a:r>
              <a:rPr lang="en-CA" b="0" i="0" dirty="0" err="1">
                <a:solidFill>
                  <a:srgbClr val="1F1F1F"/>
                </a:solidFill>
                <a:effectLst/>
                <a:latin typeface="var(--cds-font-family-source-sans-pro)"/>
              </a:rPr>
              <a:t>GraphFrames</a:t>
            </a:r>
            <a:r>
              <a:rPr lang="en-CA" b="0" i="0" dirty="0">
                <a:solidFill>
                  <a:srgbClr val="1F1F1F"/>
                </a:solidFill>
                <a:effectLst/>
                <a:latin typeface="var(--cds-font-family-source-sans-pro)"/>
              </a:rPr>
              <a:t> includes popular built-in graph algorithms for use with both edge and vertex </a:t>
            </a:r>
            <a:r>
              <a:rPr lang="en-CA" b="0" i="0" dirty="0" err="1">
                <a:solidFill>
                  <a:srgbClr val="1F1F1F"/>
                </a:solidFill>
                <a:effectLst/>
                <a:latin typeface="var(--cds-font-family-source-sans-pro)"/>
              </a:rPr>
              <a:t>DataFrames</a:t>
            </a:r>
            <a:r>
              <a:rPr lang="en-CA" b="0" i="0" dirty="0">
                <a:solidFill>
                  <a:srgbClr val="1F1F1F"/>
                </a:solidFill>
                <a:effectLst/>
                <a:latin typeface="var(--cds-font-family-source-sans-pro)"/>
              </a:rPr>
              <a:t>.</a:t>
            </a:r>
          </a:p>
          <a:p>
            <a:pPr algn="l">
              <a:lnSpc>
                <a:spcPct val="150000"/>
              </a:lnSpc>
              <a:buFont typeface="Arial" panose="020B0604020202020204" pitchFamily="34" charset="0"/>
              <a:buChar char="•"/>
            </a:pPr>
            <a:r>
              <a:rPr lang="en-CA" b="0" i="0" dirty="0">
                <a:solidFill>
                  <a:srgbClr val="1F1F1F"/>
                </a:solidFill>
                <a:effectLst/>
                <a:latin typeface="var(--cds-font-family-source-sans-pro)"/>
              </a:rPr>
              <a:t>ETL is the process of extracting data from a source, transforming data into a new format, and loading data into a database, data warehouse, or other storage. Spark can extract data from multiple supported sources. You can apply the </a:t>
            </a:r>
            <a:r>
              <a:rPr lang="en-CA" b="1" i="0" dirty="0">
                <a:solidFill>
                  <a:srgbClr val="1F1F1F"/>
                </a:solidFill>
                <a:effectLst/>
                <a:latin typeface="unset"/>
              </a:rPr>
              <a:t>SELECT </a:t>
            </a:r>
            <a:r>
              <a:rPr lang="en-CA" b="0" i="0" dirty="0">
                <a:solidFill>
                  <a:srgbClr val="1F1F1F"/>
                </a:solidFill>
                <a:effectLst/>
                <a:latin typeface="var(--cds-font-family-source-sans-pro)"/>
              </a:rPr>
              <a:t>and other SQL commands for data transformations and then load the data to new repositories. </a:t>
            </a:r>
          </a:p>
        </p:txBody>
      </p:sp>
    </p:spTree>
    <p:extLst>
      <p:ext uri="{BB962C8B-B14F-4D97-AF65-F5344CB8AC3E}">
        <p14:creationId xmlns:p14="http://schemas.microsoft.com/office/powerpoint/2010/main" val="804196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F18573-CB86-7B89-1F84-B503CFF51D60}"/>
              </a:ext>
            </a:extLst>
          </p:cNvPr>
          <p:cNvSpPr txBox="1"/>
          <p:nvPr/>
        </p:nvSpPr>
        <p:spPr>
          <a:xfrm>
            <a:off x="135466" y="131423"/>
            <a:ext cx="6096000" cy="400110"/>
          </a:xfrm>
          <a:prstGeom prst="rect">
            <a:avLst/>
          </a:prstGeom>
          <a:noFill/>
        </p:spPr>
        <p:txBody>
          <a:bodyPr wrap="square">
            <a:spAutoFit/>
          </a:bodyPr>
          <a:lstStyle/>
          <a:p>
            <a:pPr algn="l"/>
            <a:r>
              <a:rPr lang="en-CA" sz="2000" b="1" i="0" u="sng" dirty="0">
                <a:effectLst/>
              </a:rPr>
              <a:t>Spark Structured Streaming</a:t>
            </a:r>
          </a:p>
        </p:txBody>
      </p:sp>
      <p:sp>
        <p:nvSpPr>
          <p:cNvPr id="5" name="TextBox 4">
            <a:extLst>
              <a:ext uri="{FF2B5EF4-FFF2-40B4-BE49-F238E27FC236}">
                <a16:creationId xmlns:a16="http://schemas.microsoft.com/office/drawing/2014/main" id="{637D3448-A626-4514-4A89-205F592F9364}"/>
              </a:ext>
            </a:extLst>
          </p:cNvPr>
          <p:cNvSpPr txBox="1"/>
          <p:nvPr/>
        </p:nvSpPr>
        <p:spPr>
          <a:xfrm>
            <a:off x="3375378" y="0"/>
            <a:ext cx="6096000" cy="1384995"/>
          </a:xfrm>
          <a:prstGeom prst="rect">
            <a:avLst/>
          </a:prstGeom>
          <a:noFill/>
        </p:spPr>
        <p:txBody>
          <a:bodyPr wrap="square">
            <a:spAutoFit/>
          </a:bodyPr>
          <a:lstStyle/>
          <a:p>
            <a:pPr marL="285750" indent="-285750" algn="l">
              <a:buFont typeface="Wingdings" pitchFamily="2" charset="2"/>
              <a:buChar char="q"/>
            </a:pPr>
            <a:r>
              <a:rPr lang="en-CA" sz="1400" b="0" i="0" dirty="0">
                <a:solidFill>
                  <a:srgbClr val="333333"/>
                </a:solidFill>
                <a:effectLst/>
                <a:latin typeface="OpenSans"/>
              </a:rPr>
              <a:t>define streaming data, describe Structured Streaming, </a:t>
            </a:r>
          </a:p>
          <a:p>
            <a:pPr marL="285750" indent="-285750" algn="l">
              <a:buFont typeface="Wingdings" pitchFamily="2" charset="2"/>
              <a:buChar char="q"/>
            </a:pPr>
            <a:r>
              <a:rPr lang="en-CA" sz="1400" b="0" i="0" dirty="0">
                <a:solidFill>
                  <a:srgbClr val="333333"/>
                </a:solidFill>
                <a:effectLst/>
                <a:latin typeface="OpenSans"/>
              </a:rPr>
              <a:t>identify Structured Streaming data sources, </a:t>
            </a:r>
          </a:p>
          <a:p>
            <a:pPr marL="285750" indent="-285750" algn="l">
              <a:buFont typeface="Wingdings" pitchFamily="2" charset="2"/>
              <a:buChar char="q"/>
            </a:pPr>
            <a:r>
              <a:rPr lang="en-CA" sz="1400" b="0" i="0" dirty="0">
                <a:solidFill>
                  <a:srgbClr val="333333"/>
                </a:solidFill>
                <a:effectLst/>
                <a:latin typeface="OpenSans"/>
              </a:rPr>
              <a:t>streaming output modes, </a:t>
            </a:r>
          </a:p>
          <a:p>
            <a:pPr marL="285750" indent="-285750" algn="l">
              <a:buFont typeface="Wingdings" pitchFamily="2" charset="2"/>
              <a:buChar char="q"/>
            </a:pPr>
            <a:r>
              <a:rPr lang="en-CA" sz="1400" b="0" i="0" dirty="0">
                <a:solidFill>
                  <a:srgbClr val="333333"/>
                </a:solidFill>
                <a:effectLst/>
                <a:latin typeface="OpenSans"/>
              </a:rPr>
              <a:t>and supported data sinks, </a:t>
            </a:r>
          </a:p>
          <a:p>
            <a:pPr marL="285750" indent="-285750" algn="l">
              <a:buFont typeface="Wingdings" pitchFamily="2" charset="2"/>
              <a:buChar char="q"/>
            </a:pPr>
            <a:r>
              <a:rPr lang="en-CA" sz="1400" b="0" i="0" dirty="0">
                <a:solidFill>
                  <a:srgbClr val="333333"/>
                </a:solidFill>
                <a:effectLst/>
                <a:latin typeface="OpenSans"/>
              </a:rPr>
              <a:t>describe streaming data operations, </a:t>
            </a:r>
          </a:p>
          <a:p>
            <a:pPr marL="285750" indent="-285750" algn="l">
              <a:buFont typeface="Wingdings" pitchFamily="2" charset="2"/>
              <a:buChar char="q"/>
            </a:pPr>
            <a:r>
              <a:rPr lang="en-CA" sz="1400" b="0" i="0" dirty="0">
                <a:solidFill>
                  <a:srgbClr val="333333"/>
                </a:solidFill>
                <a:effectLst/>
                <a:latin typeface="OpenSans"/>
              </a:rPr>
              <a:t>describe streaming listeners and checkpointing. </a:t>
            </a:r>
          </a:p>
        </p:txBody>
      </p:sp>
      <p:pic>
        <p:nvPicPr>
          <p:cNvPr id="6" name="Picture 5">
            <a:extLst>
              <a:ext uri="{FF2B5EF4-FFF2-40B4-BE49-F238E27FC236}">
                <a16:creationId xmlns:a16="http://schemas.microsoft.com/office/drawing/2014/main" id="{D155F752-4351-4BB5-1040-705EEF9D540A}"/>
              </a:ext>
            </a:extLst>
          </p:cNvPr>
          <p:cNvPicPr>
            <a:picLocks noChangeAspect="1"/>
          </p:cNvPicPr>
          <p:nvPr/>
        </p:nvPicPr>
        <p:blipFill>
          <a:blip r:embed="rId2"/>
          <a:stretch>
            <a:fillRect/>
          </a:stretch>
        </p:blipFill>
        <p:spPr>
          <a:xfrm>
            <a:off x="0" y="1516417"/>
            <a:ext cx="5971822" cy="3166875"/>
          </a:xfrm>
          <a:prstGeom prst="rect">
            <a:avLst/>
          </a:prstGeom>
        </p:spPr>
      </p:pic>
      <p:sp>
        <p:nvSpPr>
          <p:cNvPr id="8" name="TextBox 7">
            <a:extLst>
              <a:ext uri="{FF2B5EF4-FFF2-40B4-BE49-F238E27FC236}">
                <a16:creationId xmlns:a16="http://schemas.microsoft.com/office/drawing/2014/main" id="{3F8CD73C-4817-2DDD-06E8-6B1E7885D2CF}"/>
              </a:ext>
            </a:extLst>
          </p:cNvPr>
          <p:cNvSpPr txBox="1"/>
          <p:nvPr/>
        </p:nvSpPr>
        <p:spPr>
          <a:xfrm>
            <a:off x="5971822" y="1807192"/>
            <a:ext cx="6096000" cy="263944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Streaming data is data that is </a:t>
            </a:r>
            <a:r>
              <a:rPr lang="en-CA" sz="1600" b="1" i="0" dirty="0">
                <a:solidFill>
                  <a:srgbClr val="333333"/>
                </a:solidFill>
                <a:effectLst/>
                <a:latin typeface="OpenSans"/>
              </a:rPr>
              <a:t>continuously generated </a:t>
            </a:r>
            <a:r>
              <a:rPr lang="en-CA" sz="1600" b="0" i="0" dirty="0">
                <a:solidFill>
                  <a:srgbClr val="333333"/>
                </a:solidFill>
                <a:effectLst/>
                <a:latin typeface="OpenSans"/>
              </a:rPr>
              <a:t>and often originates </a:t>
            </a:r>
            <a:r>
              <a:rPr lang="en-CA" sz="1600" b="1" i="0" dirty="0">
                <a:solidFill>
                  <a:srgbClr val="333333"/>
                </a:solidFill>
                <a:effectLst/>
                <a:latin typeface="OpenSans"/>
              </a:rPr>
              <a:t>from more than one source.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Data is </a:t>
            </a:r>
            <a:r>
              <a:rPr lang="en-CA" sz="1600" b="0" i="0" u="sng" dirty="0">
                <a:solidFill>
                  <a:srgbClr val="333333"/>
                </a:solidFill>
                <a:effectLst/>
                <a:latin typeface="OpenSans"/>
              </a:rPr>
              <a:t>unavailable</a:t>
            </a:r>
            <a:r>
              <a:rPr lang="en-CA" sz="1600" b="0" i="0" dirty="0">
                <a:solidFill>
                  <a:srgbClr val="333333"/>
                </a:solidFill>
                <a:effectLst/>
                <a:latin typeface="OpenSans"/>
              </a:rPr>
              <a:t> as </a:t>
            </a:r>
            <a:r>
              <a:rPr lang="en-CA" sz="1600" b="0" i="0" u="sng" dirty="0">
                <a:solidFill>
                  <a:srgbClr val="333333"/>
                </a:solidFill>
                <a:effectLst/>
                <a:latin typeface="OpenSans"/>
              </a:rPr>
              <a:t>a complete data set</a:t>
            </a:r>
            <a:r>
              <a:rPr lang="en-CA" sz="16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Data is </a:t>
            </a:r>
            <a:r>
              <a:rPr lang="en-CA" sz="1600" b="1" i="0" dirty="0">
                <a:solidFill>
                  <a:srgbClr val="333333"/>
                </a:solidFill>
                <a:effectLst/>
                <a:latin typeface="OpenSans"/>
              </a:rPr>
              <a:t>continuously created</a:t>
            </a:r>
            <a:r>
              <a:rPr lang="en-CA" sz="1600" b="0" i="0" dirty="0">
                <a:solidFill>
                  <a:srgbClr val="333333"/>
                </a:solidFill>
                <a:effectLst/>
                <a:latin typeface="OpenSans"/>
              </a:rPr>
              <a:t>, thus, past data is often unavailable because the data volume is too much to store.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As data is processed, new data arrives, therefore, streaming data </a:t>
            </a:r>
            <a:r>
              <a:rPr lang="en-CA" sz="1600" b="0" i="0" u="sng" dirty="0">
                <a:solidFill>
                  <a:srgbClr val="333333"/>
                </a:solidFill>
                <a:effectLst/>
                <a:latin typeface="OpenSans"/>
              </a:rPr>
              <a:t>requires incremental processing. </a:t>
            </a:r>
          </a:p>
        </p:txBody>
      </p:sp>
    </p:spTree>
    <p:extLst>
      <p:ext uri="{BB962C8B-B14F-4D97-AF65-F5344CB8AC3E}">
        <p14:creationId xmlns:p14="http://schemas.microsoft.com/office/powerpoint/2010/main" val="1117275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9106F9-7E7C-9A74-665D-F597B6C3FDC2}"/>
              </a:ext>
            </a:extLst>
          </p:cNvPr>
          <p:cNvPicPr>
            <a:picLocks noChangeAspect="1"/>
          </p:cNvPicPr>
          <p:nvPr/>
        </p:nvPicPr>
        <p:blipFill>
          <a:blip r:embed="rId2"/>
          <a:stretch>
            <a:fillRect/>
          </a:stretch>
        </p:blipFill>
        <p:spPr>
          <a:xfrm>
            <a:off x="93060" y="0"/>
            <a:ext cx="5016500" cy="2628900"/>
          </a:xfrm>
          <a:prstGeom prst="rect">
            <a:avLst/>
          </a:prstGeom>
        </p:spPr>
      </p:pic>
      <p:sp>
        <p:nvSpPr>
          <p:cNvPr id="4" name="TextBox 3">
            <a:extLst>
              <a:ext uri="{FF2B5EF4-FFF2-40B4-BE49-F238E27FC236}">
                <a16:creationId xmlns:a16="http://schemas.microsoft.com/office/drawing/2014/main" id="{FEDD744D-900A-C80F-21F3-B405745A3FBF}"/>
              </a:ext>
            </a:extLst>
          </p:cNvPr>
          <p:cNvSpPr txBox="1"/>
          <p:nvPr/>
        </p:nvSpPr>
        <p:spPr>
          <a:xfrm>
            <a:off x="5109560" y="0"/>
            <a:ext cx="7229196" cy="2270173"/>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u="sng" dirty="0">
                <a:solidFill>
                  <a:srgbClr val="333333"/>
                </a:solidFill>
                <a:effectLst/>
                <a:latin typeface="OpenSans"/>
              </a:rPr>
              <a:t>Apache Spark Structured Streaming </a:t>
            </a:r>
            <a:r>
              <a:rPr lang="en-CA" sz="1600" b="0" i="0" dirty="0">
                <a:solidFill>
                  <a:srgbClr val="333333"/>
                </a:solidFill>
                <a:effectLst/>
                <a:latin typeface="OpenSans"/>
              </a:rPr>
              <a:t>supports the </a:t>
            </a:r>
            <a:r>
              <a:rPr lang="en-CA" sz="1600" b="1" i="0" dirty="0">
                <a:solidFill>
                  <a:srgbClr val="333333"/>
                </a:solidFill>
                <a:effectLst/>
                <a:latin typeface="OpenSans"/>
              </a:rPr>
              <a:t>processing of streaming data using Spark SQL.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Structured Streaming </a:t>
            </a:r>
            <a:r>
              <a:rPr lang="en-CA" sz="1600" b="1" i="0" dirty="0">
                <a:solidFill>
                  <a:srgbClr val="333333"/>
                </a:solidFill>
                <a:effectLst/>
                <a:latin typeface="OpenSans"/>
              </a:rPr>
              <a:t>uses</a:t>
            </a:r>
            <a:r>
              <a:rPr lang="en-CA" sz="1600" b="0" i="0" dirty="0">
                <a:solidFill>
                  <a:srgbClr val="333333"/>
                </a:solidFill>
                <a:effectLst/>
                <a:latin typeface="OpenSans"/>
              </a:rPr>
              <a:t> the </a:t>
            </a:r>
            <a:r>
              <a:rPr lang="en-CA" sz="1600" b="1" i="0" dirty="0">
                <a:solidFill>
                  <a:srgbClr val="333333"/>
                </a:solidFill>
                <a:effectLst/>
                <a:latin typeface="OpenSans"/>
              </a:rPr>
              <a:t>same </a:t>
            </a:r>
            <a:r>
              <a:rPr lang="en-CA" sz="1600" b="1" i="0" dirty="0" err="1">
                <a:solidFill>
                  <a:srgbClr val="333333"/>
                </a:solidFill>
                <a:effectLst/>
                <a:latin typeface="OpenSans"/>
              </a:rPr>
              <a:t>DataFrame</a:t>
            </a:r>
            <a:r>
              <a:rPr lang="en-CA" sz="1600" b="1" i="0" dirty="0">
                <a:solidFill>
                  <a:srgbClr val="333333"/>
                </a:solidFill>
                <a:effectLst/>
                <a:latin typeface="OpenSans"/>
              </a:rPr>
              <a:t> and Dataset APIs</a:t>
            </a:r>
            <a:r>
              <a:rPr lang="en-CA" sz="16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processes the data </a:t>
            </a:r>
            <a:r>
              <a:rPr lang="en-CA" sz="1600" b="0" i="0" dirty="0">
                <a:solidFill>
                  <a:srgbClr val="333333"/>
                </a:solidFill>
                <a:effectLst/>
                <a:highlight>
                  <a:srgbClr val="FFFF00"/>
                </a:highlight>
                <a:latin typeface="OpenSans"/>
              </a:rPr>
              <a:t>in micro-batches </a:t>
            </a:r>
            <a:r>
              <a:rPr lang="en-CA" sz="1600" b="1" i="0" dirty="0">
                <a:solidFill>
                  <a:srgbClr val="333333"/>
                </a:solidFill>
                <a:effectLst/>
                <a:latin typeface="OpenSans"/>
              </a:rPr>
              <a:t>or</a:t>
            </a:r>
            <a:r>
              <a:rPr lang="en-CA" sz="1600" b="0" i="0" dirty="0">
                <a:solidFill>
                  <a:srgbClr val="333333"/>
                </a:solidFill>
                <a:effectLst/>
                <a:latin typeface="OpenSans"/>
              </a:rPr>
              <a:t> most recently using </a:t>
            </a:r>
            <a:r>
              <a:rPr lang="en-CA" sz="1600" b="0" i="0" dirty="0">
                <a:solidFill>
                  <a:srgbClr val="333333"/>
                </a:solidFill>
                <a:effectLst/>
                <a:highlight>
                  <a:srgbClr val="FFFF00"/>
                </a:highlight>
                <a:latin typeface="OpenSans"/>
              </a:rPr>
              <a:t>continuous processing.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Structured Streaming optimizes queries using the same Spark SQL engine. </a:t>
            </a:r>
          </a:p>
        </p:txBody>
      </p:sp>
      <p:pic>
        <p:nvPicPr>
          <p:cNvPr id="5" name="Picture 4">
            <a:extLst>
              <a:ext uri="{FF2B5EF4-FFF2-40B4-BE49-F238E27FC236}">
                <a16:creationId xmlns:a16="http://schemas.microsoft.com/office/drawing/2014/main" id="{7D7FA45B-62FD-887B-9083-F31DAA87E80B}"/>
              </a:ext>
            </a:extLst>
          </p:cNvPr>
          <p:cNvPicPr>
            <a:picLocks noChangeAspect="1"/>
          </p:cNvPicPr>
          <p:nvPr/>
        </p:nvPicPr>
        <p:blipFill>
          <a:blip r:embed="rId3"/>
          <a:stretch>
            <a:fillRect/>
          </a:stretch>
        </p:blipFill>
        <p:spPr>
          <a:xfrm>
            <a:off x="93060" y="2628900"/>
            <a:ext cx="5699093" cy="2908300"/>
          </a:xfrm>
          <a:prstGeom prst="rect">
            <a:avLst/>
          </a:prstGeom>
        </p:spPr>
      </p:pic>
      <p:sp>
        <p:nvSpPr>
          <p:cNvPr id="7" name="TextBox 6">
            <a:extLst>
              <a:ext uri="{FF2B5EF4-FFF2-40B4-BE49-F238E27FC236}">
                <a16:creationId xmlns:a16="http://schemas.microsoft.com/office/drawing/2014/main" id="{51B3A191-CA79-635C-5800-4D677E04C736}"/>
              </a:ext>
            </a:extLst>
          </p:cNvPr>
          <p:cNvSpPr txBox="1"/>
          <p:nvPr/>
        </p:nvSpPr>
        <p:spPr>
          <a:xfrm>
            <a:off x="5442248" y="2942570"/>
            <a:ext cx="6749752" cy="3290516"/>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source,</a:t>
            </a:r>
            <a:r>
              <a:rPr lang="en-CA" sz="1400" b="0" i="0" dirty="0">
                <a:solidFill>
                  <a:srgbClr val="333333"/>
                </a:solidFill>
                <a:effectLst/>
                <a:latin typeface="OpenSans"/>
              </a:rPr>
              <a:t> a source defines where data comes from, the data origination location.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Sink,</a:t>
            </a:r>
            <a:r>
              <a:rPr lang="en-CA" sz="1400" b="0" i="0" dirty="0">
                <a:solidFill>
                  <a:srgbClr val="333333"/>
                </a:solidFill>
                <a:effectLst/>
                <a:latin typeface="OpenSans"/>
              </a:rPr>
              <a:t> a sink specifies where to output the structured streaming data results.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Event time</a:t>
            </a:r>
            <a:r>
              <a:rPr lang="en-CA" sz="1400" b="0" i="0" dirty="0">
                <a:solidFill>
                  <a:srgbClr val="333333"/>
                </a:solidFill>
                <a:effectLst/>
                <a:latin typeface="OpenSans"/>
              </a:rPr>
              <a:t>; it is the record creation time and is the timestamp at which a data point is created.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Event time is not the same time as arrival time or processing time.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End-to-end latency</a:t>
            </a:r>
            <a:r>
              <a:rPr lang="en-CA" sz="1400" b="0" i="0" dirty="0">
                <a:solidFill>
                  <a:srgbClr val="333333"/>
                </a:solidFill>
                <a:effectLst/>
                <a:latin typeface="OpenSans"/>
              </a:rPr>
              <a:t>; it is the amount of time needed for the data to process from source to sink.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Watermarking;</a:t>
            </a:r>
            <a:r>
              <a:rPr lang="en-CA" sz="1400" b="0" i="0" dirty="0">
                <a:solidFill>
                  <a:srgbClr val="333333"/>
                </a:solidFill>
                <a:effectLst/>
                <a:latin typeface="OpenSans"/>
              </a:rPr>
              <a:t> it is the process that manages late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Watermarking enables the </a:t>
            </a:r>
            <a:r>
              <a:rPr lang="en-CA" sz="1400" b="0" i="0" u="sng" dirty="0">
                <a:solidFill>
                  <a:srgbClr val="333333"/>
                </a:solidFill>
                <a:effectLst/>
                <a:latin typeface="OpenSans"/>
              </a:rPr>
              <a:t>inclusion of late-arriving data stream processing</a:t>
            </a:r>
            <a:r>
              <a:rPr lang="en-CA" sz="1400" b="0" i="0" dirty="0">
                <a:solidFill>
                  <a:srgbClr val="333333"/>
                </a:solidFill>
                <a:effectLst/>
                <a:latin typeface="OpenSans"/>
              </a:rPr>
              <a:t> and </a:t>
            </a:r>
            <a:r>
              <a:rPr lang="en-CA" sz="1400" b="1" i="0" dirty="0">
                <a:solidFill>
                  <a:srgbClr val="333333"/>
                </a:solidFill>
                <a:effectLst/>
                <a:latin typeface="OpenSans"/>
              </a:rPr>
              <a:t>update results </a:t>
            </a:r>
            <a:r>
              <a:rPr lang="en-CA" sz="1400" b="0" i="0" dirty="0">
                <a:solidFill>
                  <a:srgbClr val="333333"/>
                </a:solidFill>
                <a:effectLst/>
                <a:latin typeface="OpenSans"/>
              </a:rPr>
              <a:t>after initial data processing. </a:t>
            </a:r>
          </a:p>
        </p:txBody>
      </p:sp>
    </p:spTree>
    <p:extLst>
      <p:ext uri="{BB962C8B-B14F-4D97-AF65-F5344CB8AC3E}">
        <p14:creationId xmlns:p14="http://schemas.microsoft.com/office/powerpoint/2010/main" val="1851254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5E1D485-126A-512B-5E35-8D78FF75631F}"/>
              </a:ext>
            </a:extLst>
          </p:cNvPr>
          <p:cNvPicPr>
            <a:picLocks noChangeAspect="1"/>
          </p:cNvPicPr>
          <p:nvPr/>
        </p:nvPicPr>
        <p:blipFill>
          <a:blip r:embed="rId2"/>
          <a:stretch>
            <a:fillRect/>
          </a:stretch>
        </p:blipFill>
        <p:spPr>
          <a:xfrm>
            <a:off x="0" y="0"/>
            <a:ext cx="3759200" cy="1739900"/>
          </a:xfrm>
          <a:prstGeom prst="rect">
            <a:avLst/>
          </a:prstGeom>
        </p:spPr>
      </p:pic>
      <p:sp>
        <p:nvSpPr>
          <p:cNvPr id="4" name="TextBox 3">
            <a:extLst>
              <a:ext uri="{FF2B5EF4-FFF2-40B4-BE49-F238E27FC236}">
                <a16:creationId xmlns:a16="http://schemas.microsoft.com/office/drawing/2014/main" id="{1BE519BE-DB87-0C6F-F70D-6CE9C5B3EE22}"/>
              </a:ext>
            </a:extLst>
          </p:cNvPr>
          <p:cNvSpPr txBox="1"/>
          <p:nvPr/>
        </p:nvSpPr>
        <p:spPr>
          <a:xfrm>
            <a:off x="4109155" y="122324"/>
            <a:ext cx="8173155" cy="792846"/>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Structured Streaming allows for many different data sources, including files, Kafka, IP sockets and rate sources and others. </a:t>
            </a:r>
          </a:p>
        </p:txBody>
      </p:sp>
      <p:pic>
        <p:nvPicPr>
          <p:cNvPr id="5" name="Picture 4">
            <a:extLst>
              <a:ext uri="{FF2B5EF4-FFF2-40B4-BE49-F238E27FC236}">
                <a16:creationId xmlns:a16="http://schemas.microsoft.com/office/drawing/2014/main" id="{3C7E169D-A8EA-BEE4-CC74-CD5DF0924172}"/>
              </a:ext>
            </a:extLst>
          </p:cNvPr>
          <p:cNvPicPr>
            <a:picLocks noChangeAspect="1"/>
          </p:cNvPicPr>
          <p:nvPr/>
        </p:nvPicPr>
        <p:blipFill>
          <a:blip r:embed="rId3"/>
          <a:stretch>
            <a:fillRect/>
          </a:stretch>
        </p:blipFill>
        <p:spPr>
          <a:xfrm>
            <a:off x="1" y="2015294"/>
            <a:ext cx="4686300" cy="2019300"/>
          </a:xfrm>
          <a:prstGeom prst="rect">
            <a:avLst/>
          </a:prstGeom>
        </p:spPr>
      </p:pic>
      <p:sp>
        <p:nvSpPr>
          <p:cNvPr id="7" name="TextBox 6">
            <a:extLst>
              <a:ext uri="{FF2B5EF4-FFF2-40B4-BE49-F238E27FC236}">
                <a16:creationId xmlns:a16="http://schemas.microsoft.com/office/drawing/2014/main" id="{4B7A18DA-F7E5-A937-4542-078A2C5165F5}"/>
              </a:ext>
            </a:extLst>
          </p:cNvPr>
          <p:cNvSpPr txBox="1"/>
          <p:nvPr/>
        </p:nvSpPr>
        <p:spPr>
          <a:xfrm>
            <a:off x="4686301" y="2259189"/>
            <a:ext cx="7524044" cy="153151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Structured Streaming runs on top of the Spark SQL engine that supports standard SQL operations, including select, projection, and aggregation and </a:t>
            </a:r>
            <a:r>
              <a:rPr lang="en-CA" sz="1600" b="1" i="0" dirty="0">
                <a:solidFill>
                  <a:srgbClr val="333333"/>
                </a:solidFill>
                <a:effectLst/>
                <a:latin typeface="OpenSans"/>
              </a:rPr>
              <a:t>sliding windows over event time</a:t>
            </a:r>
            <a:r>
              <a:rPr lang="en-CA" sz="1600" b="0" i="0" dirty="0">
                <a:solidFill>
                  <a:srgbClr val="333333"/>
                </a:solidFill>
                <a:effectLst/>
                <a:latin typeface="OpenSans"/>
              </a:rPr>
              <a:t> that support aggregations within each window.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You can even join your streams with persistent data on </a:t>
            </a:r>
            <a:r>
              <a:rPr lang="en-CA" sz="1600" b="0" i="0" dirty="0" err="1">
                <a:solidFill>
                  <a:srgbClr val="333333"/>
                </a:solidFill>
                <a:effectLst/>
                <a:latin typeface="OpenSans"/>
              </a:rPr>
              <a:t>DataFrames</a:t>
            </a:r>
            <a:r>
              <a:rPr lang="en-CA" sz="1600" b="0" i="0" dirty="0">
                <a:solidFill>
                  <a:srgbClr val="333333"/>
                </a:solidFill>
                <a:effectLst/>
                <a:latin typeface="OpenSans"/>
              </a:rPr>
              <a:t> or other streams.</a:t>
            </a:r>
          </a:p>
        </p:txBody>
      </p:sp>
      <p:pic>
        <p:nvPicPr>
          <p:cNvPr id="8" name="Picture 7">
            <a:extLst>
              <a:ext uri="{FF2B5EF4-FFF2-40B4-BE49-F238E27FC236}">
                <a16:creationId xmlns:a16="http://schemas.microsoft.com/office/drawing/2014/main" id="{9CC712B2-5C3F-6213-528D-4ACE06DBD819}"/>
              </a:ext>
            </a:extLst>
          </p:cNvPr>
          <p:cNvPicPr>
            <a:picLocks noChangeAspect="1"/>
          </p:cNvPicPr>
          <p:nvPr/>
        </p:nvPicPr>
        <p:blipFill>
          <a:blip r:embed="rId4"/>
          <a:stretch>
            <a:fillRect/>
          </a:stretch>
        </p:blipFill>
        <p:spPr>
          <a:xfrm>
            <a:off x="0" y="4343400"/>
            <a:ext cx="4838700" cy="2514600"/>
          </a:xfrm>
          <a:prstGeom prst="rect">
            <a:avLst/>
          </a:prstGeom>
        </p:spPr>
      </p:pic>
      <p:sp>
        <p:nvSpPr>
          <p:cNvPr id="12" name="TextBox 11">
            <a:extLst>
              <a:ext uri="{FF2B5EF4-FFF2-40B4-BE49-F238E27FC236}">
                <a16:creationId xmlns:a16="http://schemas.microsoft.com/office/drawing/2014/main" id="{78671E7E-8BAF-61AC-3149-FF917BD31C3F}"/>
              </a:ext>
            </a:extLst>
          </p:cNvPr>
          <p:cNvSpPr txBox="1"/>
          <p:nvPr/>
        </p:nvSpPr>
        <p:spPr>
          <a:xfrm>
            <a:off x="4838699" y="4085621"/>
            <a:ext cx="7371645" cy="2727029"/>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While writing data, you can </a:t>
            </a:r>
            <a:r>
              <a:rPr lang="en-CA" sz="1600" b="1" i="0" dirty="0">
                <a:solidFill>
                  <a:srgbClr val="333333"/>
                </a:solidFill>
                <a:effectLst/>
                <a:latin typeface="OpenSans"/>
              </a:rPr>
              <a:t>specify to: append </a:t>
            </a:r>
            <a:r>
              <a:rPr lang="en-CA" sz="1600" b="0" i="0" dirty="0">
                <a:solidFill>
                  <a:srgbClr val="333333"/>
                </a:solidFill>
                <a:effectLst/>
                <a:latin typeface="OpenSans"/>
              </a:rPr>
              <a:t>the data and only add new rows of data. </a:t>
            </a:r>
          </a:p>
          <a:p>
            <a:pPr marL="285750" indent="-285750" algn="just">
              <a:lnSpc>
                <a:spcPct val="150000"/>
              </a:lnSpc>
              <a:buFont typeface="Arial" panose="020B0604020202020204" pitchFamily="34" charset="0"/>
              <a:buChar char="•"/>
            </a:pPr>
            <a:r>
              <a:rPr lang="en-CA" sz="1600" b="1" i="0" dirty="0">
                <a:solidFill>
                  <a:srgbClr val="333333"/>
                </a:solidFill>
                <a:effectLst/>
                <a:latin typeface="OpenSans"/>
              </a:rPr>
              <a:t>Complete</a:t>
            </a:r>
            <a:r>
              <a:rPr lang="en-CA" sz="1600" b="0" i="0" dirty="0">
                <a:solidFill>
                  <a:srgbClr val="333333"/>
                </a:solidFill>
                <a:effectLst/>
                <a:latin typeface="OpenSans"/>
              </a:rPr>
              <a:t> the data, which </a:t>
            </a:r>
            <a:r>
              <a:rPr lang="en-CA" sz="1600" b="0" i="0" u="sng" dirty="0">
                <a:solidFill>
                  <a:srgbClr val="333333"/>
                </a:solidFill>
                <a:effectLst/>
                <a:latin typeface="OpenSans"/>
              </a:rPr>
              <a:t>deletes the existing targeted data </a:t>
            </a:r>
            <a:r>
              <a:rPr lang="en-CA" sz="1600" b="0" i="0" dirty="0">
                <a:solidFill>
                  <a:srgbClr val="333333"/>
                </a:solidFill>
                <a:effectLst/>
                <a:latin typeface="OpenSans"/>
              </a:rPr>
              <a:t>and </a:t>
            </a:r>
            <a:r>
              <a:rPr lang="en-CA" sz="1600" b="0" i="0" u="sng" dirty="0">
                <a:solidFill>
                  <a:srgbClr val="333333"/>
                </a:solidFill>
                <a:effectLst/>
                <a:latin typeface="OpenSans"/>
              </a:rPr>
              <a:t>starts the output from the beginning, or update existing rows.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These output modes are helpful when implementing specific requirements. </a:t>
            </a:r>
          </a:p>
          <a:p>
            <a:pPr marL="285750" indent="-285750" algn="l">
              <a:lnSpc>
                <a:spcPct val="150000"/>
              </a:lnSpc>
              <a:buFont typeface="Arial" panose="020B0604020202020204" pitchFamily="34" charset="0"/>
              <a:buChar char="•"/>
            </a:pPr>
            <a:r>
              <a:rPr lang="en-CA" sz="1600" b="0" i="0" dirty="0">
                <a:solidFill>
                  <a:srgbClr val="333333"/>
                </a:solidFill>
                <a:effectLst/>
                <a:highlight>
                  <a:srgbClr val="FFFF00"/>
                </a:highlight>
                <a:latin typeface="OpenSans"/>
              </a:rPr>
              <a:t>The update </a:t>
            </a:r>
            <a:r>
              <a:rPr lang="en-CA" sz="1600" b="0" i="0" dirty="0">
                <a:solidFill>
                  <a:srgbClr val="333333"/>
                </a:solidFill>
                <a:effectLst/>
                <a:latin typeface="OpenSans"/>
              </a:rPr>
              <a:t>output mode is especially helpful </a:t>
            </a:r>
            <a:r>
              <a:rPr lang="en-CA" sz="1600" b="1" i="0" dirty="0">
                <a:solidFill>
                  <a:srgbClr val="333333"/>
                </a:solidFill>
                <a:effectLst/>
                <a:latin typeface="OpenSans"/>
              </a:rPr>
              <a:t>to enable and manage late-arriving data points. </a:t>
            </a:r>
          </a:p>
        </p:txBody>
      </p:sp>
    </p:spTree>
    <p:extLst>
      <p:ext uri="{BB962C8B-B14F-4D97-AF65-F5344CB8AC3E}">
        <p14:creationId xmlns:p14="http://schemas.microsoft.com/office/powerpoint/2010/main" val="1223095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C065D9-E377-979B-F689-F206E220B10D}"/>
              </a:ext>
            </a:extLst>
          </p:cNvPr>
          <p:cNvPicPr>
            <a:picLocks noChangeAspect="1"/>
          </p:cNvPicPr>
          <p:nvPr/>
        </p:nvPicPr>
        <p:blipFill>
          <a:blip r:embed="rId2"/>
          <a:stretch>
            <a:fillRect/>
          </a:stretch>
        </p:blipFill>
        <p:spPr>
          <a:xfrm>
            <a:off x="-1" y="106539"/>
            <a:ext cx="5738041" cy="2890168"/>
          </a:xfrm>
          <a:prstGeom prst="rect">
            <a:avLst/>
          </a:prstGeom>
        </p:spPr>
      </p:pic>
      <p:sp>
        <p:nvSpPr>
          <p:cNvPr id="4" name="TextBox 3">
            <a:extLst>
              <a:ext uri="{FF2B5EF4-FFF2-40B4-BE49-F238E27FC236}">
                <a16:creationId xmlns:a16="http://schemas.microsoft.com/office/drawing/2014/main" id="{22A9D0B5-7ADE-E371-EE9E-8BEE4A30866B}"/>
              </a:ext>
            </a:extLst>
          </p:cNvPr>
          <p:cNvSpPr txBox="1"/>
          <p:nvPr/>
        </p:nvSpPr>
        <p:spPr>
          <a:xfrm>
            <a:off x="5475110" y="199662"/>
            <a:ext cx="6716890" cy="2270173"/>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In addition to the already specified data sources </a:t>
            </a:r>
            <a:r>
              <a:rPr lang="en-CA" sz="1600" b="1" i="0" dirty="0">
                <a:solidFill>
                  <a:srgbClr val="333333"/>
                </a:solidFill>
                <a:effectLst/>
                <a:latin typeface="OpenSans"/>
              </a:rPr>
              <a:t>like file, which outputs files to a directory</a:t>
            </a:r>
            <a:r>
              <a:rPr lang="en-CA" sz="1600" b="0" i="0" dirty="0">
                <a:solidFill>
                  <a:srgbClr val="333333"/>
                </a:solidFill>
                <a:effectLst/>
                <a:latin typeface="OpenSans"/>
              </a:rPr>
              <a:t>, or </a:t>
            </a:r>
            <a:r>
              <a:rPr lang="en-CA" sz="1600" b="1" i="0" dirty="0">
                <a:solidFill>
                  <a:srgbClr val="333333"/>
                </a:solidFill>
                <a:effectLst/>
                <a:latin typeface="OpenSans"/>
              </a:rPr>
              <a:t>Kafka</a:t>
            </a:r>
            <a:r>
              <a:rPr lang="en-CA" sz="1600" b="0" i="0" dirty="0">
                <a:solidFill>
                  <a:srgbClr val="333333"/>
                </a:solidFill>
                <a:effectLst/>
                <a:latin typeface="OpenSans"/>
              </a:rPr>
              <a:t>, which </a:t>
            </a:r>
            <a:r>
              <a:rPr lang="en-CA" sz="1600" b="1" i="0" dirty="0">
                <a:solidFill>
                  <a:srgbClr val="333333"/>
                </a:solidFill>
                <a:effectLst/>
                <a:latin typeface="OpenSans"/>
              </a:rPr>
              <a:t>outputs to Kafka topics</a:t>
            </a:r>
            <a:r>
              <a:rPr lang="en-CA" sz="16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600" b="0" i="0" u="sng" dirty="0">
                <a:solidFill>
                  <a:srgbClr val="333333"/>
                </a:solidFill>
                <a:effectLst/>
                <a:latin typeface="OpenSans"/>
              </a:rPr>
              <a:t>Structured Streaming supports</a:t>
            </a:r>
            <a:r>
              <a:rPr lang="en-CA" sz="1600" b="0" i="0" dirty="0">
                <a:solidFill>
                  <a:srgbClr val="333333"/>
                </a:solidFill>
                <a:effectLst/>
                <a:latin typeface="OpenSans"/>
              </a:rPr>
              <a:t> useful </a:t>
            </a:r>
            <a:r>
              <a:rPr lang="en-CA" sz="1600" b="1" i="0" dirty="0">
                <a:solidFill>
                  <a:srgbClr val="333333"/>
                </a:solidFill>
                <a:effectLst/>
                <a:latin typeface="OpenSans"/>
              </a:rPr>
              <a:t>sinks</a:t>
            </a:r>
            <a:r>
              <a:rPr lang="en-CA" sz="1600" b="0" i="0" dirty="0">
                <a:solidFill>
                  <a:srgbClr val="333333"/>
                </a:solidFill>
                <a:effectLst/>
                <a:latin typeface="OpenSans"/>
              </a:rPr>
              <a:t> including </a:t>
            </a:r>
            <a:r>
              <a:rPr lang="en-CA" sz="1600" b="1" i="0" dirty="0">
                <a:solidFill>
                  <a:srgbClr val="333333"/>
                </a:solidFill>
                <a:effectLst/>
                <a:latin typeface="OpenSans"/>
              </a:rPr>
              <a:t>foreach</a:t>
            </a:r>
            <a:r>
              <a:rPr lang="en-CA" sz="1600" b="0" i="0" dirty="0">
                <a:solidFill>
                  <a:srgbClr val="333333"/>
                </a:solidFill>
                <a:effectLst/>
                <a:latin typeface="OpenSans"/>
              </a:rPr>
              <a:t> and </a:t>
            </a:r>
            <a:r>
              <a:rPr lang="en-CA" sz="1600" b="1" i="0" dirty="0" err="1">
                <a:solidFill>
                  <a:srgbClr val="333333"/>
                </a:solidFill>
                <a:effectLst/>
                <a:latin typeface="OpenSans"/>
              </a:rPr>
              <a:t>foreachBatch</a:t>
            </a:r>
            <a:r>
              <a:rPr lang="en-CA" sz="1600" b="0" i="0" dirty="0">
                <a:solidFill>
                  <a:srgbClr val="333333"/>
                </a:solidFill>
                <a:effectLst/>
                <a:latin typeface="OpenSans"/>
              </a:rPr>
              <a:t>, which apply a function to each </a:t>
            </a:r>
            <a:r>
              <a:rPr lang="en-CA" sz="1600" b="0" i="0" u="sng" dirty="0">
                <a:solidFill>
                  <a:srgbClr val="333333"/>
                </a:solidFill>
                <a:effectLst/>
                <a:latin typeface="OpenSans"/>
              </a:rPr>
              <a:t>record or batch</a:t>
            </a:r>
            <a:r>
              <a:rPr lang="en-CA" sz="16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600" b="1" i="0" dirty="0">
                <a:solidFill>
                  <a:srgbClr val="333333"/>
                </a:solidFill>
                <a:effectLst/>
                <a:latin typeface="OpenSans"/>
              </a:rPr>
              <a:t>Console and memory</a:t>
            </a:r>
            <a:r>
              <a:rPr lang="en-CA" sz="1600" b="1" dirty="0">
                <a:solidFill>
                  <a:srgbClr val="333333"/>
                </a:solidFill>
                <a:latin typeface="OpenSans"/>
              </a:rPr>
              <a:t> </a:t>
            </a:r>
            <a:r>
              <a:rPr lang="en-CA" sz="1600" dirty="0">
                <a:solidFill>
                  <a:srgbClr val="333333"/>
                </a:solidFill>
                <a:latin typeface="OpenSans"/>
              </a:rPr>
              <a:t>: </a:t>
            </a:r>
            <a:r>
              <a:rPr lang="en-CA" sz="1600" b="0" i="0" dirty="0">
                <a:solidFill>
                  <a:srgbClr val="333333"/>
                </a:solidFill>
                <a:effectLst/>
                <a:latin typeface="OpenSans"/>
              </a:rPr>
              <a:t>Note that the console and memory data sinks are </a:t>
            </a:r>
            <a:r>
              <a:rPr lang="en-CA" sz="1600" b="0" i="0" dirty="0">
                <a:solidFill>
                  <a:schemeClr val="accent2"/>
                </a:solidFill>
                <a:effectLst/>
                <a:latin typeface="OpenSans"/>
              </a:rPr>
              <a:t>recommended for debugging only </a:t>
            </a:r>
            <a:r>
              <a:rPr lang="en-CA" sz="1600" b="0" i="0" dirty="0">
                <a:solidFill>
                  <a:srgbClr val="333333"/>
                </a:solidFill>
                <a:effectLst/>
                <a:latin typeface="OpenSans"/>
              </a:rPr>
              <a:t>as these data sinks are not fault-tolerant.</a:t>
            </a:r>
          </a:p>
        </p:txBody>
      </p:sp>
      <p:pic>
        <p:nvPicPr>
          <p:cNvPr id="5" name="Picture 4">
            <a:extLst>
              <a:ext uri="{FF2B5EF4-FFF2-40B4-BE49-F238E27FC236}">
                <a16:creationId xmlns:a16="http://schemas.microsoft.com/office/drawing/2014/main" id="{DC196E1B-7044-0E4D-2D1B-6DBD6BF0FC0C}"/>
              </a:ext>
            </a:extLst>
          </p:cNvPr>
          <p:cNvPicPr>
            <a:picLocks noChangeAspect="1"/>
          </p:cNvPicPr>
          <p:nvPr/>
        </p:nvPicPr>
        <p:blipFill>
          <a:blip r:embed="rId3"/>
          <a:stretch>
            <a:fillRect/>
          </a:stretch>
        </p:blipFill>
        <p:spPr>
          <a:xfrm>
            <a:off x="234950" y="3861293"/>
            <a:ext cx="5240160" cy="2775869"/>
          </a:xfrm>
          <a:prstGeom prst="rect">
            <a:avLst/>
          </a:prstGeom>
        </p:spPr>
      </p:pic>
      <p:sp>
        <p:nvSpPr>
          <p:cNvPr id="7" name="TextBox 6">
            <a:extLst>
              <a:ext uri="{FF2B5EF4-FFF2-40B4-BE49-F238E27FC236}">
                <a16:creationId xmlns:a16="http://schemas.microsoft.com/office/drawing/2014/main" id="{04FCD458-176C-60AA-00EE-B934D744B14B}"/>
              </a:ext>
            </a:extLst>
          </p:cNvPr>
          <p:cNvSpPr txBox="1"/>
          <p:nvPr/>
        </p:nvSpPr>
        <p:spPr>
          <a:xfrm>
            <a:off x="5475110" y="4388166"/>
            <a:ext cx="6716889" cy="190084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Spark streaming supports </a:t>
            </a:r>
            <a:r>
              <a:rPr lang="en-CA" sz="1600" b="1" i="0" dirty="0">
                <a:solidFill>
                  <a:srgbClr val="333333"/>
                </a:solidFill>
                <a:effectLst/>
                <a:latin typeface="OpenSans"/>
              </a:rPr>
              <a:t>advanced features </a:t>
            </a:r>
            <a:r>
              <a:rPr lang="en-CA" sz="1600" i="0" dirty="0">
                <a:solidFill>
                  <a:srgbClr val="333333"/>
                </a:solidFill>
                <a:effectLst/>
                <a:latin typeface="OpenSans"/>
              </a:rPr>
              <a:t>such as </a:t>
            </a:r>
            <a:r>
              <a:rPr lang="en-CA" sz="1600" b="1" i="0" dirty="0">
                <a:solidFill>
                  <a:srgbClr val="333333"/>
                </a:solidFill>
                <a:effectLst/>
                <a:latin typeface="OpenSans"/>
              </a:rPr>
              <a:t>external listeners</a:t>
            </a:r>
            <a:r>
              <a:rPr lang="en-CA" sz="16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External listeners working both </a:t>
            </a:r>
            <a:r>
              <a:rPr lang="en-CA" sz="1600" b="0" i="0" u="sng" dirty="0">
                <a:solidFill>
                  <a:srgbClr val="333333"/>
                </a:solidFill>
                <a:effectLst/>
                <a:latin typeface="OpenSans"/>
              </a:rPr>
              <a:t>through external frameworks </a:t>
            </a:r>
            <a:r>
              <a:rPr lang="en-CA" sz="1600" b="0" i="0" dirty="0">
                <a:solidFill>
                  <a:srgbClr val="333333"/>
                </a:solidFill>
                <a:effectLst/>
                <a:latin typeface="OpenSans"/>
              </a:rPr>
              <a:t>or </a:t>
            </a:r>
            <a:r>
              <a:rPr lang="en-CA" sz="1600" b="0" i="0" u="sng" dirty="0">
                <a:solidFill>
                  <a:srgbClr val="333333"/>
                </a:solidFill>
                <a:effectLst/>
                <a:latin typeface="OpenSans"/>
              </a:rPr>
              <a:t>programmatically</a:t>
            </a:r>
            <a:r>
              <a:rPr lang="en-CA" sz="1600" b="0" i="0" dirty="0">
                <a:solidFill>
                  <a:srgbClr val="333333"/>
                </a:solidFill>
                <a:effectLst/>
                <a:latin typeface="OpenSans"/>
              </a:rPr>
              <a:t> act </a:t>
            </a:r>
            <a:r>
              <a:rPr lang="en-CA" sz="1600" b="1" i="0" dirty="0">
                <a:solidFill>
                  <a:srgbClr val="333333"/>
                </a:solidFill>
                <a:effectLst/>
                <a:latin typeface="OpenSans"/>
              </a:rPr>
              <a:t>as monitors </a:t>
            </a:r>
            <a:r>
              <a:rPr lang="en-CA" sz="1600" b="0" i="0" dirty="0">
                <a:solidFill>
                  <a:srgbClr val="333333"/>
                </a:solidFill>
                <a:effectLst/>
                <a:latin typeface="OpenSans"/>
              </a:rPr>
              <a:t>on data streams to trigger events.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To compensate </a:t>
            </a:r>
            <a:r>
              <a:rPr lang="en-CA" sz="1600" b="1" i="0" dirty="0">
                <a:solidFill>
                  <a:srgbClr val="333333"/>
                </a:solidFill>
                <a:effectLst/>
                <a:latin typeface="OpenSans"/>
              </a:rPr>
              <a:t>for node failures checkpointing recovers </a:t>
            </a:r>
            <a:r>
              <a:rPr lang="en-CA" sz="1600" b="0" i="0" dirty="0">
                <a:solidFill>
                  <a:srgbClr val="333333"/>
                </a:solidFill>
                <a:effectLst/>
                <a:latin typeface="OpenSans"/>
              </a:rPr>
              <a:t>query progress on failure and enables writing streams to disk</a:t>
            </a:r>
          </a:p>
        </p:txBody>
      </p:sp>
    </p:spTree>
    <p:extLst>
      <p:ext uri="{BB962C8B-B14F-4D97-AF65-F5344CB8AC3E}">
        <p14:creationId xmlns:p14="http://schemas.microsoft.com/office/powerpoint/2010/main" val="3381549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2F6F0E-6CF7-7378-4284-0B7CA78E130A}"/>
              </a:ext>
            </a:extLst>
          </p:cNvPr>
          <p:cNvPicPr>
            <a:picLocks noChangeAspect="1"/>
          </p:cNvPicPr>
          <p:nvPr/>
        </p:nvPicPr>
        <p:blipFill>
          <a:blip r:embed="rId2"/>
          <a:stretch>
            <a:fillRect/>
          </a:stretch>
        </p:blipFill>
        <p:spPr>
          <a:xfrm>
            <a:off x="2670794" y="2270477"/>
            <a:ext cx="7367851" cy="3532011"/>
          </a:xfrm>
          <a:prstGeom prst="rect">
            <a:avLst/>
          </a:prstGeom>
        </p:spPr>
      </p:pic>
    </p:spTree>
    <p:extLst>
      <p:ext uri="{BB962C8B-B14F-4D97-AF65-F5344CB8AC3E}">
        <p14:creationId xmlns:p14="http://schemas.microsoft.com/office/powerpoint/2010/main" val="3424574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3CC363-7A10-AB07-D3CA-99DAC220A27D}"/>
              </a:ext>
            </a:extLst>
          </p:cNvPr>
          <p:cNvSpPr txBox="1"/>
          <p:nvPr/>
        </p:nvSpPr>
        <p:spPr>
          <a:xfrm>
            <a:off x="248355" y="210445"/>
            <a:ext cx="6096000" cy="400110"/>
          </a:xfrm>
          <a:prstGeom prst="rect">
            <a:avLst/>
          </a:prstGeom>
          <a:noFill/>
        </p:spPr>
        <p:txBody>
          <a:bodyPr wrap="square">
            <a:spAutoFit/>
          </a:bodyPr>
          <a:lstStyle/>
          <a:p>
            <a:pPr algn="l"/>
            <a:r>
              <a:rPr lang="en-CA" sz="2000" b="1" i="0" u="sng" dirty="0" err="1">
                <a:effectLst/>
              </a:rPr>
              <a:t>GraphFrames</a:t>
            </a:r>
            <a:r>
              <a:rPr lang="en-CA" sz="2000" b="1" i="0" u="sng" dirty="0">
                <a:effectLst/>
              </a:rPr>
              <a:t> on Apache Spark</a:t>
            </a:r>
          </a:p>
        </p:txBody>
      </p:sp>
      <p:sp>
        <p:nvSpPr>
          <p:cNvPr id="5" name="TextBox 4">
            <a:extLst>
              <a:ext uri="{FF2B5EF4-FFF2-40B4-BE49-F238E27FC236}">
                <a16:creationId xmlns:a16="http://schemas.microsoft.com/office/drawing/2014/main" id="{0E601809-1BE5-E53C-17FE-3480060169ED}"/>
              </a:ext>
            </a:extLst>
          </p:cNvPr>
          <p:cNvSpPr txBox="1"/>
          <p:nvPr/>
        </p:nvSpPr>
        <p:spPr>
          <a:xfrm>
            <a:off x="3973689" y="87334"/>
            <a:ext cx="6096000" cy="523220"/>
          </a:xfrm>
          <a:prstGeom prst="rect">
            <a:avLst/>
          </a:prstGeom>
          <a:noFill/>
        </p:spPr>
        <p:txBody>
          <a:bodyPr wrap="square">
            <a:spAutoFit/>
          </a:bodyPr>
          <a:lstStyle/>
          <a:p>
            <a:pPr marL="285750" indent="-285750" algn="l">
              <a:buFont typeface="Wingdings" pitchFamily="2" charset="2"/>
              <a:buChar char="q"/>
            </a:pPr>
            <a:r>
              <a:rPr lang="en-CA" sz="1400" b="0" i="0" dirty="0">
                <a:solidFill>
                  <a:srgbClr val="333333"/>
                </a:solidFill>
                <a:effectLst/>
                <a:latin typeface="OpenSans"/>
              </a:rPr>
              <a:t>Define graph theory. Define </a:t>
            </a:r>
            <a:r>
              <a:rPr lang="en-CA" sz="1400" b="0" i="0" dirty="0" err="1">
                <a:solidFill>
                  <a:srgbClr val="333333"/>
                </a:solidFill>
                <a:effectLst/>
                <a:latin typeface="OpenSans"/>
              </a:rPr>
              <a:t>GraphFrames</a:t>
            </a:r>
            <a:r>
              <a:rPr lang="en-CA" sz="1400" b="0" i="0" dirty="0">
                <a:solidFill>
                  <a:srgbClr val="333333"/>
                </a:solidFill>
                <a:effectLst/>
                <a:latin typeface="OpenSans"/>
              </a:rPr>
              <a:t>. </a:t>
            </a:r>
          </a:p>
          <a:p>
            <a:pPr marL="285750" indent="-285750" algn="l">
              <a:buFont typeface="Wingdings" pitchFamily="2" charset="2"/>
              <a:buChar char="q"/>
            </a:pPr>
            <a:r>
              <a:rPr lang="en-CA" sz="1400" b="0" i="0" dirty="0">
                <a:solidFill>
                  <a:srgbClr val="333333"/>
                </a:solidFill>
                <a:effectLst/>
                <a:latin typeface="OpenSans"/>
              </a:rPr>
              <a:t>Explore data suitable for use with </a:t>
            </a:r>
            <a:r>
              <a:rPr lang="en-CA" sz="1400" b="0" i="0" dirty="0" err="1">
                <a:solidFill>
                  <a:srgbClr val="333333"/>
                </a:solidFill>
                <a:effectLst/>
                <a:latin typeface="OpenSans"/>
              </a:rPr>
              <a:t>GraphFrames</a:t>
            </a:r>
            <a:r>
              <a:rPr lang="en-CA" sz="1400" b="0" i="0" dirty="0">
                <a:solidFill>
                  <a:srgbClr val="333333"/>
                </a:solidFill>
                <a:effectLst/>
                <a:latin typeface="OpenSans"/>
              </a:rPr>
              <a:t>.</a:t>
            </a:r>
          </a:p>
        </p:txBody>
      </p:sp>
      <p:sp>
        <p:nvSpPr>
          <p:cNvPr id="7" name="TextBox 6">
            <a:extLst>
              <a:ext uri="{FF2B5EF4-FFF2-40B4-BE49-F238E27FC236}">
                <a16:creationId xmlns:a16="http://schemas.microsoft.com/office/drawing/2014/main" id="{45900B83-C321-1740-5B87-151196E18778}"/>
              </a:ext>
            </a:extLst>
          </p:cNvPr>
          <p:cNvSpPr txBox="1"/>
          <p:nvPr/>
        </p:nvSpPr>
        <p:spPr>
          <a:xfrm>
            <a:off x="6344355" y="3663475"/>
            <a:ext cx="5689600" cy="263950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Graphs can be directed or undirected.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A </a:t>
            </a:r>
            <a:r>
              <a:rPr lang="en-CA" sz="1600" b="1" i="0" dirty="0">
                <a:solidFill>
                  <a:srgbClr val="333333"/>
                </a:solidFill>
                <a:effectLst/>
                <a:latin typeface="OpenSans"/>
              </a:rPr>
              <a:t>directed graph </a:t>
            </a:r>
            <a:r>
              <a:rPr lang="en-CA" sz="1600" b="0" i="0" dirty="0">
                <a:solidFill>
                  <a:srgbClr val="333333"/>
                </a:solidFill>
                <a:effectLst/>
                <a:latin typeface="OpenSans"/>
              </a:rPr>
              <a:t>contains edges with a </a:t>
            </a:r>
            <a:r>
              <a:rPr lang="en-CA" sz="1600" b="1" i="0" dirty="0">
                <a:solidFill>
                  <a:srgbClr val="333333"/>
                </a:solidFill>
                <a:effectLst/>
                <a:latin typeface="OpenSans"/>
              </a:rPr>
              <a:t>single direction </a:t>
            </a:r>
            <a:r>
              <a:rPr lang="en-CA" sz="1600" b="0" i="0" dirty="0">
                <a:solidFill>
                  <a:srgbClr val="333333"/>
                </a:solidFill>
                <a:effectLst/>
                <a:latin typeface="OpenSans"/>
              </a:rPr>
              <a:t>between two vertices, indicating a </a:t>
            </a:r>
            <a:r>
              <a:rPr lang="en-CA" sz="1600" b="1" i="0" dirty="0">
                <a:solidFill>
                  <a:srgbClr val="333333"/>
                </a:solidFill>
                <a:effectLst/>
                <a:latin typeface="OpenSans"/>
              </a:rPr>
              <a:t>one-way relationship</a:t>
            </a:r>
            <a:r>
              <a:rPr lang="en-CA" sz="1600" b="0" i="0" dirty="0">
                <a:solidFill>
                  <a:srgbClr val="333333"/>
                </a:solidFill>
                <a:effectLst/>
                <a:latin typeface="OpenSans"/>
              </a:rPr>
              <a:t>, illustrated here by the use of the </a:t>
            </a:r>
            <a:r>
              <a:rPr lang="en-CA" sz="1600" b="0" i="0" dirty="0">
                <a:solidFill>
                  <a:schemeClr val="accent2"/>
                </a:solidFill>
                <a:effectLst/>
                <a:latin typeface="OpenSans"/>
              </a:rPr>
              <a:t>lines with arrows.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Examples include </a:t>
            </a:r>
            <a:r>
              <a:rPr lang="en-CA" sz="1600" b="0" i="0" u="sng" dirty="0">
                <a:solidFill>
                  <a:srgbClr val="333333"/>
                </a:solidFill>
                <a:effectLst/>
                <a:latin typeface="OpenSans"/>
              </a:rPr>
              <a:t>manufacturing optimization, project scheduling, train and airline route analysis, traffic recommendations,</a:t>
            </a:r>
            <a:r>
              <a:rPr lang="en-CA" sz="1600" b="0" i="0" dirty="0">
                <a:solidFill>
                  <a:srgbClr val="333333"/>
                </a:solidFill>
                <a:effectLst/>
                <a:latin typeface="OpenSans"/>
              </a:rPr>
              <a:t> and others</a:t>
            </a:r>
          </a:p>
        </p:txBody>
      </p:sp>
      <p:pic>
        <p:nvPicPr>
          <p:cNvPr id="8" name="Picture 7">
            <a:extLst>
              <a:ext uri="{FF2B5EF4-FFF2-40B4-BE49-F238E27FC236}">
                <a16:creationId xmlns:a16="http://schemas.microsoft.com/office/drawing/2014/main" id="{B8987958-58BB-3F85-4256-30FED6F83CC3}"/>
              </a:ext>
            </a:extLst>
          </p:cNvPr>
          <p:cNvPicPr>
            <a:picLocks noChangeAspect="1"/>
          </p:cNvPicPr>
          <p:nvPr/>
        </p:nvPicPr>
        <p:blipFill>
          <a:blip r:embed="rId2"/>
          <a:stretch>
            <a:fillRect/>
          </a:stretch>
        </p:blipFill>
        <p:spPr>
          <a:xfrm>
            <a:off x="248355" y="874889"/>
            <a:ext cx="5068314" cy="2554111"/>
          </a:xfrm>
          <a:prstGeom prst="rect">
            <a:avLst/>
          </a:prstGeom>
        </p:spPr>
      </p:pic>
      <p:sp>
        <p:nvSpPr>
          <p:cNvPr id="10" name="TextBox 9">
            <a:extLst>
              <a:ext uri="{FF2B5EF4-FFF2-40B4-BE49-F238E27FC236}">
                <a16:creationId xmlns:a16="http://schemas.microsoft.com/office/drawing/2014/main" id="{87E70EAD-205E-0D44-2F01-848E70061519}"/>
              </a:ext>
            </a:extLst>
          </p:cNvPr>
          <p:cNvSpPr txBox="1"/>
          <p:nvPr/>
        </p:nvSpPr>
        <p:spPr>
          <a:xfrm>
            <a:off x="5531556" y="1301802"/>
            <a:ext cx="6660444" cy="153151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Graph theory is the mathematical study of modeling relationships between objects.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The </a:t>
            </a:r>
            <a:r>
              <a:rPr lang="en-CA" sz="1600" b="1" i="0" dirty="0">
                <a:solidFill>
                  <a:srgbClr val="333333"/>
                </a:solidFill>
                <a:effectLst/>
                <a:latin typeface="OpenSans"/>
              </a:rPr>
              <a:t>graph is a construct </a:t>
            </a:r>
            <a:r>
              <a:rPr lang="en-CA" sz="1600" b="0" i="0" dirty="0">
                <a:solidFill>
                  <a:srgbClr val="333333"/>
                </a:solidFill>
                <a:effectLst/>
                <a:latin typeface="OpenSans"/>
              </a:rPr>
              <a:t>that contains a set </a:t>
            </a:r>
            <a:r>
              <a:rPr lang="en-CA" sz="1600" b="1" i="0" dirty="0">
                <a:solidFill>
                  <a:srgbClr val="333333"/>
                </a:solidFill>
                <a:effectLst/>
                <a:latin typeface="OpenSans"/>
              </a:rPr>
              <a:t>of vertices with pairwise edges </a:t>
            </a:r>
            <a:r>
              <a:rPr lang="en-CA" sz="1600" b="0" i="0" dirty="0">
                <a:solidFill>
                  <a:srgbClr val="333333"/>
                </a:solidFill>
                <a:effectLst/>
                <a:latin typeface="OpenSans"/>
              </a:rPr>
              <a:t>that connect one vertex to another. </a:t>
            </a:r>
          </a:p>
        </p:txBody>
      </p:sp>
      <p:pic>
        <p:nvPicPr>
          <p:cNvPr id="11" name="Picture 10">
            <a:extLst>
              <a:ext uri="{FF2B5EF4-FFF2-40B4-BE49-F238E27FC236}">
                <a16:creationId xmlns:a16="http://schemas.microsoft.com/office/drawing/2014/main" id="{8435F52A-BC2D-1BF0-A942-22825352E545}"/>
              </a:ext>
            </a:extLst>
          </p:cNvPr>
          <p:cNvPicPr>
            <a:picLocks noChangeAspect="1"/>
          </p:cNvPicPr>
          <p:nvPr/>
        </p:nvPicPr>
        <p:blipFill>
          <a:blip r:embed="rId3"/>
          <a:stretch>
            <a:fillRect/>
          </a:stretch>
        </p:blipFill>
        <p:spPr>
          <a:xfrm>
            <a:off x="-1" y="3643719"/>
            <a:ext cx="6344355" cy="3188038"/>
          </a:xfrm>
          <a:prstGeom prst="rect">
            <a:avLst/>
          </a:prstGeom>
        </p:spPr>
      </p:pic>
    </p:spTree>
    <p:extLst>
      <p:ext uri="{BB962C8B-B14F-4D97-AF65-F5344CB8AC3E}">
        <p14:creationId xmlns:p14="http://schemas.microsoft.com/office/powerpoint/2010/main" val="3253342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3C395B-1F33-0F4A-5A1D-27F8A853F555}"/>
              </a:ext>
            </a:extLst>
          </p:cNvPr>
          <p:cNvPicPr>
            <a:picLocks noChangeAspect="1"/>
          </p:cNvPicPr>
          <p:nvPr/>
        </p:nvPicPr>
        <p:blipFill>
          <a:blip r:embed="rId2"/>
          <a:stretch>
            <a:fillRect/>
          </a:stretch>
        </p:blipFill>
        <p:spPr>
          <a:xfrm>
            <a:off x="0" y="-1"/>
            <a:ext cx="6096000" cy="2817091"/>
          </a:xfrm>
          <a:prstGeom prst="rect">
            <a:avLst/>
          </a:prstGeom>
        </p:spPr>
      </p:pic>
      <p:sp>
        <p:nvSpPr>
          <p:cNvPr id="4" name="TextBox 3">
            <a:extLst>
              <a:ext uri="{FF2B5EF4-FFF2-40B4-BE49-F238E27FC236}">
                <a16:creationId xmlns:a16="http://schemas.microsoft.com/office/drawing/2014/main" id="{D8566146-4826-638E-4A5D-BCA087FF80BB}"/>
              </a:ext>
            </a:extLst>
          </p:cNvPr>
          <p:cNvSpPr txBox="1"/>
          <p:nvPr/>
        </p:nvSpPr>
        <p:spPr>
          <a:xfrm>
            <a:off x="6096000" y="285592"/>
            <a:ext cx="6096000" cy="153151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Undirected graphs have edges that represent a relationship without a direction, illustrated here by the use of the lines without arrows.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Examples include social relationship analysis, marketing analysis, genomics analysis, knowledge repositories, and others</a:t>
            </a:r>
          </a:p>
        </p:txBody>
      </p:sp>
      <p:pic>
        <p:nvPicPr>
          <p:cNvPr id="5" name="Picture 4">
            <a:extLst>
              <a:ext uri="{FF2B5EF4-FFF2-40B4-BE49-F238E27FC236}">
                <a16:creationId xmlns:a16="http://schemas.microsoft.com/office/drawing/2014/main" id="{3FC7C1FB-A9B4-2328-BB96-9F8CA5166122}"/>
              </a:ext>
            </a:extLst>
          </p:cNvPr>
          <p:cNvPicPr>
            <a:picLocks noChangeAspect="1"/>
          </p:cNvPicPr>
          <p:nvPr/>
        </p:nvPicPr>
        <p:blipFill>
          <a:blip r:embed="rId3"/>
          <a:stretch>
            <a:fillRect/>
          </a:stretch>
        </p:blipFill>
        <p:spPr>
          <a:xfrm>
            <a:off x="-1" y="2817090"/>
            <a:ext cx="5283057" cy="2217754"/>
          </a:xfrm>
          <a:prstGeom prst="rect">
            <a:avLst/>
          </a:prstGeom>
        </p:spPr>
      </p:pic>
      <p:sp>
        <p:nvSpPr>
          <p:cNvPr id="7" name="TextBox 6">
            <a:extLst>
              <a:ext uri="{FF2B5EF4-FFF2-40B4-BE49-F238E27FC236}">
                <a16:creationId xmlns:a16="http://schemas.microsoft.com/office/drawing/2014/main" id="{57FACBE2-DC9D-EA5C-C8D4-9BC87FC12163}"/>
              </a:ext>
            </a:extLst>
          </p:cNvPr>
          <p:cNvSpPr txBox="1"/>
          <p:nvPr/>
        </p:nvSpPr>
        <p:spPr>
          <a:xfrm>
            <a:off x="5053188" y="2817090"/>
            <a:ext cx="7138811" cy="296735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1" i="0" dirty="0" err="1">
                <a:solidFill>
                  <a:srgbClr val="333333"/>
                </a:solidFill>
                <a:effectLst/>
                <a:latin typeface="OpenSans"/>
              </a:rPr>
              <a:t>GraphFrames</a:t>
            </a:r>
            <a:r>
              <a:rPr lang="en-CA" sz="1400" b="1" i="0" dirty="0">
                <a:solidFill>
                  <a:srgbClr val="333333"/>
                </a:solidFill>
                <a:effectLst/>
                <a:latin typeface="OpenSans"/>
              </a:rPr>
              <a:t> is an extension to Apache Spark </a:t>
            </a:r>
            <a:r>
              <a:rPr lang="en-CA" sz="1400" b="0" i="0" dirty="0">
                <a:solidFill>
                  <a:srgbClr val="333333"/>
                </a:solidFill>
                <a:effectLst/>
                <a:latin typeface="OpenSans"/>
              </a:rPr>
              <a:t>that enables Spark to perform </a:t>
            </a:r>
            <a:r>
              <a:rPr lang="en-CA" sz="1400" b="1" i="0" dirty="0">
                <a:solidFill>
                  <a:srgbClr val="333333"/>
                </a:solidFill>
                <a:effectLst/>
                <a:latin typeface="OpenSans"/>
              </a:rPr>
              <a:t>graph processing</a:t>
            </a:r>
            <a:r>
              <a:rPr lang="en-CA" sz="1400" b="0" i="0" dirty="0">
                <a:solidFill>
                  <a:srgbClr val="333333"/>
                </a:solidFill>
                <a:effectLst/>
                <a:latin typeface="OpenSans"/>
              </a:rPr>
              <a:t>, run computations, and analyze standard graphs. </a:t>
            </a:r>
          </a:p>
          <a:p>
            <a:pPr marL="285750" indent="-285750" algn="l">
              <a:lnSpc>
                <a:spcPct val="150000"/>
              </a:lnSpc>
              <a:buFont typeface="Arial" panose="020B0604020202020204" pitchFamily="34" charset="0"/>
              <a:buChar char="•"/>
            </a:pPr>
            <a:r>
              <a:rPr lang="en-CA" sz="1400" b="0" i="0" dirty="0" err="1">
                <a:solidFill>
                  <a:srgbClr val="333333"/>
                </a:solidFill>
                <a:effectLst/>
                <a:latin typeface="OpenSans"/>
              </a:rPr>
              <a:t>GraphFrames</a:t>
            </a:r>
            <a:r>
              <a:rPr lang="en-CA" sz="1400" b="0" i="0" dirty="0">
                <a:solidFill>
                  <a:srgbClr val="333333"/>
                </a:solidFill>
                <a:effectLst/>
                <a:latin typeface="OpenSans"/>
              </a:rPr>
              <a:t>, </a:t>
            </a:r>
            <a:r>
              <a:rPr lang="en-CA" sz="1400" b="1" i="0" dirty="0">
                <a:solidFill>
                  <a:srgbClr val="333333"/>
                </a:solidFill>
                <a:effectLst/>
                <a:latin typeface="OpenSans"/>
              </a:rPr>
              <a:t>based on Spark </a:t>
            </a:r>
            <a:r>
              <a:rPr lang="en-CA" sz="1400" b="1" i="0" dirty="0" err="1">
                <a:solidFill>
                  <a:srgbClr val="333333"/>
                </a:solidFill>
                <a:effectLst/>
                <a:latin typeface="OpenSans"/>
              </a:rPr>
              <a:t>DataFrames</a:t>
            </a:r>
            <a:r>
              <a:rPr lang="en-CA" sz="1400" b="0" i="0" dirty="0">
                <a:solidFill>
                  <a:srgbClr val="333333"/>
                </a:solidFill>
                <a:effectLst/>
                <a:latin typeface="OpenSans"/>
              </a:rPr>
              <a:t>, uses the </a:t>
            </a:r>
            <a:r>
              <a:rPr lang="en-CA" sz="1400" b="0" i="0" u="sng" dirty="0">
                <a:solidFill>
                  <a:srgbClr val="333333"/>
                </a:solidFill>
                <a:effectLst/>
                <a:latin typeface="OpenSans"/>
              </a:rPr>
              <a:t>same APIs </a:t>
            </a:r>
            <a:r>
              <a:rPr lang="en-CA" sz="1400" b="0" i="0" dirty="0">
                <a:solidFill>
                  <a:srgbClr val="333333"/>
                </a:solidFill>
                <a:effectLst/>
                <a:latin typeface="OpenSans"/>
              </a:rPr>
              <a:t>and </a:t>
            </a:r>
            <a:r>
              <a:rPr lang="en-CA" sz="1400" b="0" i="0" u="sng" dirty="0">
                <a:solidFill>
                  <a:srgbClr val="333333"/>
                </a:solidFill>
                <a:effectLst/>
                <a:latin typeface="OpenSans"/>
              </a:rPr>
              <a:t>represents data as a </a:t>
            </a:r>
            <a:r>
              <a:rPr lang="en-CA" sz="1400" b="0" i="0" u="sng" dirty="0" err="1">
                <a:solidFill>
                  <a:srgbClr val="333333"/>
                </a:solidFill>
                <a:effectLst/>
                <a:latin typeface="OpenSans"/>
              </a:rPr>
              <a:t>DataFrame</a:t>
            </a:r>
            <a:r>
              <a:rPr lang="en-CA" sz="1400" b="0" i="0" u="sng"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a:t>
            </a:r>
            <a:r>
              <a:rPr lang="en-CA" sz="1400" b="1" i="0" dirty="0">
                <a:solidFill>
                  <a:srgbClr val="333333"/>
                </a:solidFill>
                <a:effectLst/>
                <a:highlight>
                  <a:srgbClr val="FFFF00"/>
                </a:highlight>
                <a:latin typeface="OpenSans"/>
              </a:rPr>
              <a:t>use of </a:t>
            </a:r>
            <a:r>
              <a:rPr lang="en-CA" sz="1400" b="1" i="0" dirty="0" err="1">
                <a:solidFill>
                  <a:srgbClr val="333333"/>
                </a:solidFill>
                <a:effectLst/>
                <a:highlight>
                  <a:srgbClr val="FFFF00"/>
                </a:highlight>
                <a:latin typeface="OpenSans"/>
              </a:rPr>
              <a:t>DataFrames</a:t>
            </a:r>
            <a:r>
              <a:rPr lang="en-CA" sz="1400" b="1" i="0" dirty="0">
                <a:solidFill>
                  <a:srgbClr val="333333"/>
                </a:solidFill>
                <a:effectLst/>
                <a:highlight>
                  <a:srgbClr val="FFFF00"/>
                </a:highlight>
                <a:latin typeface="OpenSans"/>
              </a:rPr>
              <a:t> </a:t>
            </a:r>
            <a:r>
              <a:rPr lang="en-CA" sz="1400" b="0" i="0" dirty="0">
                <a:solidFill>
                  <a:srgbClr val="333333"/>
                </a:solidFill>
                <a:effectLst/>
                <a:latin typeface="OpenSans"/>
              </a:rPr>
              <a:t>is </a:t>
            </a:r>
            <a:r>
              <a:rPr lang="en-CA" sz="1400" b="0" i="0" u="sng" dirty="0">
                <a:solidFill>
                  <a:srgbClr val="333333"/>
                </a:solidFill>
                <a:effectLst/>
                <a:latin typeface="OpenSans"/>
              </a:rPr>
              <a:t>the </a:t>
            </a:r>
            <a:r>
              <a:rPr lang="en-CA" sz="1400" b="1" i="0" u="sng" dirty="0">
                <a:solidFill>
                  <a:srgbClr val="333333"/>
                </a:solidFill>
                <a:effectLst/>
                <a:latin typeface="OpenSans"/>
              </a:rPr>
              <a:t>main difference </a:t>
            </a:r>
            <a:r>
              <a:rPr lang="en-CA" sz="1400" b="0" i="0" u="sng" dirty="0">
                <a:solidFill>
                  <a:srgbClr val="333333"/>
                </a:solidFill>
                <a:effectLst/>
                <a:latin typeface="OpenSans"/>
              </a:rPr>
              <a:t>between </a:t>
            </a:r>
            <a:r>
              <a:rPr lang="en-CA" sz="1400" b="0" i="0" u="sng" dirty="0" err="1">
                <a:solidFill>
                  <a:schemeClr val="accent2"/>
                </a:solidFill>
                <a:effectLst/>
                <a:latin typeface="OpenSans"/>
              </a:rPr>
              <a:t>GraphFrames</a:t>
            </a:r>
            <a:r>
              <a:rPr lang="en-CA" sz="1400" b="0" i="0" u="sng" dirty="0">
                <a:solidFill>
                  <a:schemeClr val="accent2"/>
                </a:solidFill>
                <a:effectLst/>
                <a:latin typeface="OpenSans"/>
              </a:rPr>
              <a:t> and </a:t>
            </a:r>
            <a:r>
              <a:rPr lang="en-CA" sz="1400" b="0" i="0" u="sng" dirty="0" err="1">
                <a:solidFill>
                  <a:schemeClr val="accent2"/>
                </a:solidFill>
                <a:effectLst/>
                <a:latin typeface="OpenSans"/>
              </a:rPr>
              <a:t>GraphX</a:t>
            </a:r>
            <a:r>
              <a:rPr lang="en-CA" sz="1400" b="0" i="0" dirty="0">
                <a:solidFill>
                  <a:srgbClr val="333333"/>
                </a:solidFill>
                <a:effectLst/>
                <a:latin typeface="OpenSans"/>
              </a:rPr>
              <a:t>, which is based on </a:t>
            </a:r>
            <a:r>
              <a:rPr lang="en-CA" sz="1400" b="0" i="0" dirty="0">
                <a:solidFill>
                  <a:schemeClr val="accent2"/>
                </a:solidFill>
                <a:effectLst/>
                <a:latin typeface="OpenSans"/>
              </a:rPr>
              <a:t>RDDs. </a:t>
            </a:r>
          </a:p>
          <a:p>
            <a:pPr marL="285750" indent="-285750" algn="l">
              <a:lnSpc>
                <a:spcPct val="150000"/>
              </a:lnSpc>
              <a:buFont typeface="Arial" panose="020B0604020202020204" pitchFamily="34" charset="0"/>
              <a:buChar char="•"/>
            </a:pPr>
            <a:r>
              <a:rPr lang="en-CA" sz="1400" b="0" i="0" dirty="0" err="1">
                <a:solidFill>
                  <a:srgbClr val="333333"/>
                </a:solidFill>
                <a:effectLst/>
                <a:latin typeface="OpenSans"/>
              </a:rPr>
              <a:t>GraphFrames</a:t>
            </a:r>
            <a:r>
              <a:rPr lang="en-CA" sz="1400" b="0" i="0" dirty="0">
                <a:solidFill>
                  <a:srgbClr val="333333"/>
                </a:solidFill>
                <a:effectLst/>
                <a:latin typeface="OpenSans"/>
              </a:rPr>
              <a:t> contain standard graph-based algorithms capable of covering most use cases. </a:t>
            </a:r>
          </a:p>
          <a:p>
            <a:pPr marL="285750" indent="-285750" algn="l">
              <a:lnSpc>
                <a:spcPct val="150000"/>
              </a:lnSpc>
              <a:buFont typeface="Arial" panose="020B0604020202020204" pitchFamily="34" charset="0"/>
              <a:buChar char="•"/>
            </a:pPr>
            <a:r>
              <a:rPr lang="en-CA" sz="1400" b="1" i="0" dirty="0" err="1">
                <a:solidFill>
                  <a:srgbClr val="333333"/>
                </a:solidFill>
                <a:effectLst/>
                <a:latin typeface="OpenSans"/>
              </a:rPr>
              <a:t>GraphFrames</a:t>
            </a:r>
            <a:r>
              <a:rPr lang="en-CA" sz="1400" b="1" i="0" dirty="0">
                <a:solidFill>
                  <a:srgbClr val="333333"/>
                </a:solidFill>
                <a:effectLst/>
                <a:latin typeface="OpenSans"/>
              </a:rPr>
              <a:t> </a:t>
            </a:r>
            <a:r>
              <a:rPr lang="en-CA" sz="1400" b="0" i="0" dirty="0">
                <a:solidFill>
                  <a:srgbClr val="333333"/>
                </a:solidFill>
                <a:effectLst/>
                <a:latin typeface="OpenSans"/>
              </a:rPr>
              <a:t>is not currently included in the Spark installation and </a:t>
            </a:r>
            <a:r>
              <a:rPr lang="en-CA" sz="1400" b="1" i="0" dirty="0">
                <a:solidFill>
                  <a:srgbClr val="333333"/>
                </a:solidFill>
                <a:effectLst/>
                <a:latin typeface="OpenSans"/>
              </a:rPr>
              <a:t>must be downloaded as a separate package. </a:t>
            </a:r>
          </a:p>
        </p:txBody>
      </p:sp>
      <p:sp>
        <p:nvSpPr>
          <p:cNvPr id="8" name="TextBox 7">
            <a:extLst>
              <a:ext uri="{FF2B5EF4-FFF2-40B4-BE49-F238E27FC236}">
                <a16:creationId xmlns:a16="http://schemas.microsoft.com/office/drawing/2014/main" id="{48E05C71-0822-82A5-BA54-925DB8717FF9}"/>
              </a:ext>
            </a:extLst>
          </p:cNvPr>
          <p:cNvSpPr txBox="1"/>
          <p:nvPr/>
        </p:nvSpPr>
        <p:spPr>
          <a:xfrm>
            <a:off x="835378" y="5407378"/>
            <a:ext cx="3159904" cy="646331"/>
          </a:xfrm>
          <a:prstGeom prst="rect">
            <a:avLst/>
          </a:prstGeom>
          <a:noFill/>
        </p:spPr>
        <p:txBody>
          <a:bodyPr wrap="none" rtlCol="0">
            <a:spAutoFit/>
          </a:bodyPr>
          <a:lstStyle/>
          <a:p>
            <a:r>
              <a:rPr lang="en-US" dirty="0" err="1"/>
              <a:t>GraphFrame</a:t>
            </a:r>
            <a:r>
              <a:rPr lang="en-US" dirty="0"/>
              <a:t> – uses </a:t>
            </a:r>
            <a:r>
              <a:rPr lang="en-US" dirty="0" err="1"/>
              <a:t>DataFrames</a:t>
            </a:r>
            <a:endParaRPr lang="en-US" dirty="0"/>
          </a:p>
          <a:p>
            <a:r>
              <a:rPr lang="en-US" dirty="0" err="1"/>
              <a:t>GraphX</a:t>
            </a:r>
            <a:r>
              <a:rPr lang="en-US" dirty="0"/>
              <a:t> – uses RDD</a:t>
            </a:r>
          </a:p>
        </p:txBody>
      </p:sp>
    </p:spTree>
    <p:extLst>
      <p:ext uri="{BB962C8B-B14F-4D97-AF65-F5344CB8AC3E}">
        <p14:creationId xmlns:p14="http://schemas.microsoft.com/office/powerpoint/2010/main" val="1197336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66A331-37E9-9DD6-FFEA-D0DF06D45961}"/>
              </a:ext>
            </a:extLst>
          </p:cNvPr>
          <p:cNvPicPr>
            <a:picLocks noChangeAspect="1"/>
          </p:cNvPicPr>
          <p:nvPr/>
        </p:nvPicPr>
        <p:blipFill>
          <a:blip r:embed="rId2"/>
          <a:stretch>
            <a:fillRect/>
          </a:stretch>
        </p:blipFill>
        <p:spPr>
          <a:xfrm>
            <a:off x="0" y="105752"/>
            <a:ext cx="5655733" cy="3321837"/>
          </a:xfrm>
          <a:prstGeom prst="rect">
            <a:avLst/>
          </a:prstGeom>
        </p:spPr>
      </p:pic>
      <p:sp>
        <p:nvSpPr>
          <p:cNvPr id="4" name="TextBox 3">
            <a:extLst>
              <a:ext uri="{FF2B5EF4-FFF2-40B4-BE49-F238E27FC236}">
                <a16:creationId xmlns:a16="http://schemas.microsoft.com/office/drawing/2014/main" id="{1F0D3358-DC43-388D-558B-29EAC0D8D05F}"/>
              </a:ext>
            </a:extLst>
          </p:cNvPr>
          <p:cNvSpPr txBox="1"/>
          <p:nvPr/>
        </p:nvSpPr>
        <p:spPr>
          <a:xfrm>
            <a:off x="5655733" y="-1"/>
            <a:ext cx="6536267" cy="3290516"/>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You can download and use </a:t>
            </a:r>
            <a:r>
              <a:rPr lang="en-CA" sz="1400" b="0" i="0" dirty="0" err="1">
                <a:solidFill>
                  <a:srgbClr val="333333"/>
                </a:solidFill>
                <a:effectLst/>
                <a:latin typeface="OpenSans"/>
              </a:rPr>
              <a:t>GraphFrames</a:t>
            </a:r>
            <a:r>
              <a:rPr lang="en-CA" sz="1400" b="0" i="0" dirty="0">
                <a:solidFill>
                  <a:srgbClr val="333333"/>
                </a:solidFill>
                <a:effectLst/>
                <a:latin typeface="OpenSans"/>
              </a:rPr>
              <a:t> with Spark automatically using the package framework.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Use the </a:t>
            </a:r>
            <a:r>
              <a:rPr lang="en-CA" sz="1400" b="1" i="0" u="sng" dirty="0">
                <a:solidFill>
                  <a:srgbClr val="333333"/>
                </a:solidFill>
                <a:effectLst/>
                <a:latin typeface="OpenSans"/>
              </a:rPr>
              <a:t>Spark-</a:t>
            </a:r>
            <a:r>
              <a:rPr lang="en-CA" sz="1400" b="1" i="0" u="sng" dirty="0" err="1">
                <a:solidFill>
                  <a:srgbClr val="333333"/>
                </a:solidFill>
                <a:effectLst/>
                <a:latin typeface="OpenSans"/>
              </a:rPr>
              <a:t>packages.org</a:t>
            </a:r>
            <a:r>
              <a:rPr lang="en-CA" sz="1400" b="1" i="0" u="sng" dirty="0">
                <a:solidFill>
                  <a:srgbClr val="333333"/>
                </a:solidFill>
                <a:effectLst/>
                <a:latin typeface="OpenSans"/>
              </a:rPr>
              <a:t> </a:t>
            </a:r>
            <a:r>
              <a:rPr lang="en-CA" sz="1400" b="0" i="0" dirty="0">
                <a:solidFill>
                  <a:srgbClr val="333333"/>
                </a:solidFill>
                <a:effectLst/>
                <a:latin typeface="OpenSans"/>
              </a:rPr>
              <a:t>website to locate the correct available versions; otherwise, the package might be unusable.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When submitting your Spark application with ”spark-submit, “include the argument “--packages,” followed by the package group, name, and version as shown in the onscreen example.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Remember to select the correct identifiers for your version of Spark.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This onscreen example will download and use </a:t>
            </a:r>
            <a:r>
              <a:rPr lang="en-CA" sz="1400" b="0" i="0" dirty="0" err="1">
                <a:solidFill>
                  <a:srgbClr val="333333"/>
                </a:solidFill>
                <a:effectLst/>
                <a:latin typeface="OpenSans"/>
              </a:rPr>
              <a:t>GraphFrames</a:t>
            </a:r>
            <a:r>
              <a:rPr lang="en-CA" sz="1400" b="0" i="0" dirty="0">
                <a:solidFill>
                  <a:srgbClr val="333333"/>
                </a:solidFill>
                <a:effectLst/>
                <a:latin typeface="OpenSans"/>
              </a:rPr>
              <a:t> version 0.8.1 for Spark 3.0 with Scala version 2.12. </a:t>
            </a:r>
          </a:p>
        </p:txBody>
      </p:sp>
      <p:sp>
        <p:nvSpPr>
          <p:cNvPr id="6" name="TextBox 5">
            <a:extLst>
              <a:ext uri="{FF2B5EF4-FFF2-40B4-BE49-F238E27FC236}">
                <a16:creationId xmlns:a16="http://schemas.microsoft.com/office/drawing/2014/main" id="{C54146D5-2E9F-8013-4394-122E819F7144}"/>
              </a:ext>
            </a:extLst>
          </p:cNvPr>
          <p:cNvSpPr txBox="1"/>
          <p:nvPr/>
        </p:nvSpPr>
        <p:spPr>
          <a:xfrm>
            <a:off x="0" y="3673320"/>
            <a:ext cx="6958895" cy="2321020"/>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Because </a:t>
            </a:r>
            <a:r>
              <a:rPr lang="en-CA" sz="1400" b="0" i="0" dirty="0" err="1">
                <a:solidFill>
                  <a:srgbClr val="333333"/>
                </a:solidFill>
                <a:effectLst/>
                <a:latin typeface="OpenSans"/>
              </a:rPr>
              <a:t>GraphFrames</a:t>
            </a:r>
            <a:r>
              <a:rPr lang="en-CA" sz="1400" b="0" i="0" dirty="0">
                <a:solidFill>
                  <a:srgbClr val="333333"/>
                </a:solidFill>
                <a:effectLst/>
                <a:latin typeface="OpenSans"/>
              </a:rPr>
              <a:t> is </a:t>
            </a:r>
            <a:r>
              <a:rPr lang="en-CA" sz="1400" b="1" i="0" dirty="0">
                <a:solidFill>
                  <a:srgbClr val="333333"/>
                </a:solidFill>
                <a:effectLst/>
                <a:latin typeface="OpenSans"/>
              </a:rPr>
              <a:t>based on Spark SQL</a:t>
            </a:r>
            <a:r>
              <a:rPr lang="en-CA" sz="1400" b="0" i="0" dirty="0">
                <a:solidFill>
                  <a:srgbClr val="333333"/>
                </a:solidFill>
                <a:effectLst/>
                <a:latin typeface="OpenSans"/>
              </a:rPr>
              <a:t>, you can use the </a:t>
            </a:r>
            <a:r>
              <a:rPr lang="en-CA" sz="1400" b="1" i="0" dirty="0">
                <a:solidFill>
                  <a:srgbClr val="333333"/>
                </a:solidFill>
                <a:effectLst/>
                <a:latin typeface="OpenSans"/>
              </a:rPr>
              <a:t>same APIs </a:t>
            </a:r>
            <a:r>
              <a:rPr lang="en-CA" sz="1400" b="0" i="0" dirty="0">
                <a:solidFill>
                  <a:srgbClr val="333333"/>
                </a:solidFill>
                <a:effectLst/>
                <a:latin typeface="OpenSans"/>
              </a:rPr>
              <a:t>to run SQL queries directly on the provided vertex and edge </a:t>
            </a:r>
            <a:r>
              <a:rPr lang="en-CA" sz="1400" b="0" i="0" dirty="0" err="1">
                <a:solidFill>
                  <a:srgbClr val="333333"/>
                </a:solidFill>
                <a:effectLst/>
                <a:latin typeface="OpenSans"/>
              </a:rPr>
              <a:t>DataFrames</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err="1">
                <a:solidFill>
                  <a:srgbClr val="333333"/>
                </a:solidFill>
                <a:effectLst/>
                <a:latin typeface="OpenSans"/>
              </a:rPr>
              <a:t>GraphFrames</a:t>
            </a:r>
            <a:r>
              <a:rPr lang="en-CA" sz="1400" b="0" i="0" dirty="0">
                <a:solidFill>
                  <a:srgbClr val="333333"/>
                </a:solidFill>
                <a:effectLst/>
                <a:latin typeface="OpenSans"/>
              </a:rPr>
              <a:t> requires that you </a:t>
            </a:r>
            <a:r>
              <a:rPr lang="en-CA" sz="1400" b="0" i="0" u="sng" dirty="0">
                <a:solidFill>
                  <a:srgbClr val="333333"/>
                </a:solidFill>
                <a:effectLst/>
                <a:latin typeface="OpenSans"/>
              </a:rPr>
              <a:t>set a directory for checkpoints</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err="1">
                <a:solidFill>
                  <a:srgbClr val="333333"/>
                </a:solidFill>
                <a:effectLst/>
                <a:latin typeface="OpenSans"/>
              </a:rPr>
              <a:t>GraphFrames</a:t>
            </a:r>
            <a:r>
              <a:rPr lang="en-CA" sz="1400" b="0" i="0" dirty="0">
                <a:solidFill>
                  <a:srgbClr val="333333"/>
                </a:solidFill>
                <a:effectLst/>
                <a:latin typeface="OpenSans"/>
              </a:rPr>
              <a:t> </a:t>
            </a:r>
            <a:r>
              <a:rPr lang="en-CA" sz="1400" b="0" i="0" u="sng" dirty="0">
                <a:solidFill>
                  <a:schemeClr val="accent2"/>
                </a:solidFill>
                <a:effectLst/>
                <a:latin typeface="OpenSans"/>
              </a:rPr>
              <a:t>supports Motif finding.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Motif finding is the </a:t>
            </a:r>
            <a:r>
              <a:rPr lang="en-CA" sz="1400" b="1" i="0" dirty="0">
                <a:solidFill>
                  <a:srgbClr val="333333"/>
                </a:solidFill>
                <a:effectLst/>
                <a:latin typeface="OpenSans"/>
              </a:rPr>
              <a:t>search for structural patterns </a:t>
            </a:r>
            <a:r>
              <a:rPr lang="en-CA" sz="1400" b="0" i="0" dirty="0">
                <a:solidFill>
                  <a:srgbClr val="333333"/>
                </a:solidFill>
                <a:effectLst/>
                <a:latin typeface="OpenSans"/>
              </a:rPr>
              <a:t>or </a:t>
            </a:r>
            <a:r>
              <a:rPr lang="en-CA" sz="1400" b="1" i="0" dirty="0">
                <a:solidFill>
                  <a:srgbClr val="333333"/>
                </a:solidFill>
                <a:effectLst/>
                <a:latin typeface="OpenSans"/>
              </a:rPr>
              <a:t>a sub-graph that repeats itself</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err="1">
                <a:solidFill>
                  <a:srgbClr val="333333"/>
                </a:solidFill>
                <a:effectLst/>
                <a:latin typeface="OpenSans"/>
              </a:rPr>
              <a:t>GraphFrames</a:t>
            </a:r>
            <a:r>
              <a:rPr lang="en-CA" sz="1400" b="0" i="0" dirty="0">
                <a:solidFill>
                  <a:srgbClr val="333333"/>
                </a:solidFill>
                <a:effectLst/>
                <a:latin typeface="OpenSans"/>
              </a:rPr>
              <a:t> supports </a:t>
            </a:r>
            <a:r>
              <a:rPr lang="en-CA" sz="1400" b="1" i="0" dirty="0">
                <a:solidFill>
                  <a:srgbClr val="333333"/>
                </a:solidFill>
                <a:effectLst/>
                <a:latin typeface="OpenSans"/>
              </a:rPr>
              <a:t>Motif finding </a:t>
            </a:r>
            <a:r>
              <a:rPr lang="en-CA" sz="1400" b="0" i="0" dirty="0">
                <a:solidFill>
                  <a:srgbClr val="333333"/>
                </a:solidFill>
                <a:effectLst/>
                <a:latin typeface="OpenSans"/>
              </a:rPr>
              <a:t>with </a:t>
            </a:r>
            <a:r>
              <a:rPr lang="en-CA" sz="1400" b="1" i="0" dirty="0">
                <a:solidFill>
                  <a:srgbClr val="333333"/>
                </a:solidFill>
                <a:effectLst/>
                <a:latin typeface="OpenSans"/>
              </a:rPr>
              <a:t>the `find()` method </a:t>
            </a:r>
            <a:r>
              <a:rPr lang="en-CA" sz="1400" b="0" i="0" dirty="0">
                <a:solidFill>
                  <a:srgbClr val="333333"/>
                </a:solidFill>
                <a:effectLst/>
                <a:latin typeface="OpenSans"/>
              </a:rPr>
              <a:t>that used domain-specific language (DSL) to specify the search query in terms of edges and vertices. </a:t>
            </a:r>
          </a:p>
        </p:txBody>
      </p:sp>
      <p:pic>
        <p:nvPicPr>
          <p:cNvPr id="7" name="Picture 6">
            <a:extLst>
              <a:ext uri="{FF2B5EF4-FFF2-40B4-BE49-F238E27FC236}">
                <a16:creationId xmlns:a16="http://schemas.microsoft.com/office/drawing/2014/main" id="{BB6E86A3-555E-BF49-6996-69A0BB3640F2}"/>
              </a:ext>
            </a:extLst>
          </p:cNvPr>
          <p:cNvPicPr>
            <a:picLocks noChangeAspect="1"/>
          </p:cNvPicPr>
          <p:nvPr/>
        </p:nvPicPr>
        <p:blipFill>
          <a:blip r:embed="rId3"/>
          <a:stretch>
            <a:fillRect/>
          </a:stretch>
        </p:blipFill>
        <p:spPr>
          <a:xfrm>
            <a:off x="6958895" y="3673320"/>
            <a:ext cx="4889500" cy="1828800"/>
          </a:xfrm>
          <a:prstGeom prst="rect">
            <a:avLst/>
          </a:prstGeom>
        </p:spPr>
      </p:pic>
    </p:spTree>
    <p:extLst>
      <p:ext uri="{BB962C8B-B14F-4D97-AF65-F5344CB8AC3E}">
        <p14:creationId xmlns:p14="http://schemas.microsoft.com/office/powerpoint/2010/main" val="4109140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68157</TotalTime>
  <Words>2257</Words>
  <Application>Microsoft Macintosh PowerPoint</Application>
  <PresentationFormat>Widescreen</PresentationFormat>
  <Paragraphs>125</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Calibri Light</vt:lpstr>
      <vt:lpstr>OpenSans</vt:lpstr>
      <vt:lpstr>Source Sans Pro</vt:lpstr>
      <vt:lpstr>unset</vt:lpstr>
      <vt:lpstr>var(--cds-font-family-source-sans-pro)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Smit Shah</dc:creator>
  <cp:lastModifiedBy>Smit Shah</cp:lastModifiedBy>
  <cp:revision>122</cp:revision>
  <cp:lastPrinted>2023-06-12T00:42:47Z</cp:lastPrinted>
  <dcterms:created xsi:type="dcterms:W3CDTF">2023-05-06T23:06:08Z</dcterms:created>
  <dcterms:modified xsi:type="dcterms:W3CDTF">2023-08-01T17:57:37Z</dcterms:modified>
</cp:coreProperties>
</file>

<file path=docProps/thumbnail.jpeg>
</file>